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293" r:id="rId3"/>
    <p:sldId id="2294" r:id="rId4"/>
    <p:sldId id="1810" r:id="rId5"/>
    <p:sldId id="1811" r:id="rId6"/>
    <p:sldId id="1215" r:id="rId7"/>
    <p:sldId id="2215" r:id="rId8"/>
    <p:sldId id="784" r:id="rId9"/>
    <p:sldId id="785" r:id="rId10"/>
    <p:sldId id="786" r:id="rId11"/>
    <p:sldId id="787" r:id="rId12"/>
    <p:sldId id="788" r:id="rId13"/>
    <p:sldId id="789" r:id="rId14"/>
    <p:sldId id="1872" r:id="rId15"/>
    <p:sldId id="1873" r:id="rId16"/>
    <p:sldId id="1874" r:id="rId17"/>
    <p:sldId id="1875" r:id="rId18"/>
    <p:sldId id="1876" r:id="rId19"/>
    <p:sldId id="1877" r:id="rId20"/>
    <p:sldId id="2216" r:id="rId21"/>
    <p:sldId id="1929" r:id="rId22"/>
    <p:sldId id="1980" r:id="rId24"/>
    <p:sldId id="1982" r:id="rId25"/>
    <p:sldId id="2217" r:id="rId26"/>
    <p:sldId id="1100" r:id="rId27"/>
    <p:sldId id="1985" r:id="rId28"/>
    <p:sldId id="2218" r:id="rId29"/>
    <p:sldId id="2219" r:id="rId30"/>
    <p:sldId id="1986" r:id="rId31"/>
    <p:sldId id="1987" r:id="rId32"/>
    <p:sldId id="1988" r:id="rId33"/>
    <p:sldId id="1989" r:id="rId34"/>
    <p:sldId id="1984" r:id="rId35"/>
    <p:sldId id="1994" r:id="rId36"/>
    <p:sldId id="2220" r:id="rId37"/>
    <p:sldId id="1293" r:id="rId38"/>
    <p:sldId id="1996" r:id="rId39"/>
    <p:sldId id="1997" r:id="rId40"/>
    <p:sldId id="1998" r:id="rId41"/>
    <p:sldId id="1999" r:id="rId42"/>
    <p:sldId id="2000" r:id="rId43"/>
    <p:sldId id="2001" r:id="rId44"/>
    <p:sldId id="2221" r:id="rId45"/>
    <p:sldId id="2049" r:id="rId46"/>
    <p:sldId id="2239" r:id="rId47"/>
    <p:sldId id="2143" r:id="rId48"/>
    <p:sldId id="2223" r:id="rId49"/>
    <p:sldId id="2224" r:id="rId50"/>
    <p:sldId id="2147" r:id="rId51"/>
    <p:sldId id="2149" r:id="rId52"/>
    <p:sldId id="2225" r:id="rId53"/>
    <p:sldId id="2148" r:id="rId54"/>
    <p:sldId id="2152" r:id="rId55"/>
    <p:sldId id="2153" r:id="rId56"/>
    <p:sldId id="2240" r:id="rId57"/>
    <p:sldId id="2227" r:id="rId58"/>
    <p:sldId id="2231" r:id="rId59"/>
    <p:sldId id="2230" r:id="rId60"/>
    <p:sldId id="2232" r:id="rId61"/>
    <p:sldId id="2233" r:id="rId62"/>
    <p:sldId id="2154" r:id="rId63"/>
    <p:sldId id="2155" r:id="rId64"/>
    <p:sldId id="2156" r:id="rId65"/>
    <p:sldId id="2234" r:id="rId66"/>
    <p:sldId id="2158" r:id="rId67"/>
    <p:sldId id="2159" r:id="rId68"/>
    <p:sldId id="2160" r:id="rId69"/>
    <p:sldId id="2161" r:id="rId70"/>
    <p:sldId id="2235" r:id="rId71"/>
    <p:sldId id="2236" r:id="rId72"/>
    <p:sldId id="2237" r:id="rId73"/>
    <p:sldId id="2238" r:id="rId74"/>
    <p:sldId id="2144" r:id="rId75"/>
    <p:sldId id="2203" r:id="rId76"/>
    <p:sldId id="2204" r:id="rId77"/>
    <p:sldId id="2205" r:id="rId78"/>
    <p:sldId id="2206" r:id="rId79"/>
    <p:sldId id="2207" r:id="rId80"/>
    <p:sldId id="2208" r:id="rId81"/>
    <p:sldId id="2209" r:id="rId82"/>
    <p:sldId id="2210" r:id="rId83"/>
    <p:sldId id="1094" r:id="rId84"/>
    <p:sldId id="2241" r:id="rId85"/>
    <p:sldId id="472" r:id="rId86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F4E"/>
    <a:srgbClr val="FFFFFF"/>
    <a:srgbClr val="EAF3FA"/>
    <a:srgbClr val="58B6E5"/>
    <a:srgbClr val="C00000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446.xml"/><Relationship Id="rId90" Type="http://schemas.openxmlformats.org/officeDocument/2006/relationships/commentAuthors" Target="commentAuthors.xml"/><Relationship Id="rId9" Type="http://schemas.openxmlformats.org/officeDocument/2006/relationships/slide" Target="slides/slide7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20.png"/><Relationship Id="rId7" Type="http://schemas.openxmlformats.org/officeDocument/2006/relationships/image" Target="../media/image4.png"/><Relationship Id="rId6" Type="http://schemas.openxmlformats.org/officeDocument/2006/relationships/image" Target="../media/image22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4.png"/><Relationship Id="rId7" Type="http://schemas.openxmlformats.org/officeDocument/2006/relationships/image" Target="../media/image18.jpeg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1" Type="http://schemas.openxmlformats.org/officeDocument/2006/relationships/slideLayout" Target="../slideLayouts/slideLayout13.xml"/><Relationship Id="rId10" Type="http://schemas.openxmlformats.org/officeDocument/2006/relationships/audio" Target="../media/audio1.wav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20.png"/><Relationship Id="rId7" Type="http://schemas.openxmlformats.org/officeDocument/2006/relationships/image" Target="../media/image4.png"/><Relationship Id="rId6" Type="http://schemas.openxmlformats.org/officeDocument/2006/relationships/image" Target="../media/image17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21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26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32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56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4.xml"/><Relationship Id="rId2" Type="http://schemas.openxmlformats.org/officeDocument/2006/relationships/image" Target="../media/image56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5.xml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7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tags" Target="../tags/tag186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84.xml"/><Relationship Id="rId98" Type="http://schemas.openxmlformats.org/officeDocument/2006/relationships/tags" Target="../tags/tag283.xml"/><Relationship Id="rId97" Type="http://schemas.openxmlformats.org/officeDocument/2006/relationships/tags" Target="../tags/tag282.xml"/><Relationship Id="rId96" Type="http://schemas.openxmlformats.org/officeDocument/2006/relationships/tags" Target="../tags/tag281.xml"/><Relationship Id="rId95" Type="http://schemas.openxmlformats.org/officeDocument/2006/relationships/tags" Target="../tags/tag280.xml"/><Relationship Id="rId94" Type="http://schemas.openxmlformats.org/officeDocument/2006/relationships/tags" Target="../tags/tag279.xml"/><Relationship Id="rId93" Type="http://schemas.openxmlformats.org/officeDocument/2006/relationships/tags" Target="../tags/tag278.xml"/><Relationship Id="rId92" Type="http://schemas.openxmlformats.org/officeDocument/2006/relationships/tags" Target="../tags/tag277.xml"/><Relationship Id="rId91" Type="http://schemas.openxmlformats.org/officeDocument/2006/relationships/tags" Target="../tags/tag276.xml"/><Relationship Id="rId90" Type="http://schemas.openxmlformats.org/officeDocument/2006/relationships/tags" Target="../tags/tag275.xml"/><Relationship Id="rId9" Type="http://schemas.openxmlformats.org/officeDocument/2006/relationships/tags" Target="../tags/tag194.xml"/><Relationship Id="rId89" Type="http://schemas.openxmlformats.org/officeDocument/2006/relationships/tags" Target="../tags/tag274.xml"/><Relationship Id="rId88" Type="http://schemas.openxmlformats.org/officeDocument/2006/relationships/tags" Target="../tags/tag273.xml"/><Relationship Id="rId87" Type="http://schemas.openxmlformats.org/officeDocument/2006/relationships/tags" Target="../tags/tag272.xml"/><Relationship Id="rId86" Type="http://schemas.openxmlformats.org/officeDocument/2006/relationships/tags" Target="../tags/tag271.xml"/><Relationship Id="rId85" Type="http://schemas.openxmlformats.org/officeDocument/2006/relationships/tags" Target="../tags/tag270.xml"/><Relationship Id="rId84" Type="http://schemas.openxmlformats.org/officeDocument/2006/relationships/tags" Target="../tags/tag269.xml"/><Relationship Id="rId83" Type="http://schemas.openxmlformats.org/officeDocument/2006/relationships/tags" Target="../tags/tag268.xml"/><Relationship Id="rId82" Type="http://schemas.openxmlformats.org/officeDocument/2006/relationships/tags" Target="../tags/tag267.xml"/><Relationship Id="rId81" Type="http://schemas.openxmlformats.org/officeDocument/2006/relationships/tags" Target="../tags/tag266.xml"/><Relationship Id="rId80" Type="http://schemas.openxmlformats.org/officeDocument/2006/relationships/tags" Target="../tags/tag265.xml"/><Relationship Id="rId8" Type="http://schemas.openxmlformats.org/officeDocument/2006/relationships/tags" Target="../tags/tag193.xml"/><Relationship Id="rId79" Type="http://schemas.openxmlformats.org/officeDocument/2006/relationships/tags" Target="../tags/tag264.xml"/><Relationship Id="rId78" Type="http://schemas.openxmlformats.org/officeDocument/2006/relationships/tags" Target="../tags/tag263.xml"/><Relationship Id="rId77" Type="http://schemas.openxmlformats.org/officeDocument/2006/relationships/tags" Target="../tags/tag262.xml"/><Relationship Id="rId76" Type="http://schemas.openxmlformats.org/officeDocument/2006/relationships/tags" Target="../tags/tag261.xml"/><Relationship Id="rId75" Type="http://schemas.openxmlformats.org/officeDocument/2006/relationships/tags" Target="../tags/tag260.xml"/><Relationship Id="rId74" Type="http://schemas.openxmlformats.org/officeDocument/2006/relationships/tags" Target="../tags/tag259.xml"/><Relationship Id="rId73" Type="http://schemas.openxmlformats.org/officeDocument/2006/relationships/tags" Target="../tags/tag258.xml"/><Relationship Id="rId72" Type="http://schemas.openxmlformats.org/officeDocument/2006/relationships/tags" Target="../tags/tag257.xml"/><Relationship Id="rId71" Type="http://schemas.openxmlformats.org/officeDocument/2006/relationships/tags" Target="../tags/tag256.xml"/><Relationship Id="rId70" Type="http://schemas.openxmlformats.org/officeDocument/2006/relationships/tags" Target="../tags/tag255.xml"/><Relationship Id="rId7" Type="http://schemas.openxmlformats.org/officeDocument/2006/relationships/tags" Target="../tags/tag192.xml"/><Relationship Id="rId69" Type="http://schemas.openxmlformats.org/officeDocument/2006/relationships/tags" Target="../tags/tag254.xml"/><Relationship Id="rId68" Type="http://schemas.openxmlformats.org/officeDocument/2006/relationships/tags" Target="../tags/tag253.xml"/><Relationship Id="rId67" Type="http://schemas.openxmlformats.org/officeDocument/2006/relationships/tags" Target="../tags/tag252.xml"/><Relationship Id="rId66" Type="http://schemas.openxmlformats.org/officeDocument/2006/relationships/tags" Target="../tags/tag251.xml"/><Relationship Id="rId65" Type="http://schemas.openxmlformats.org/officeDocument/2006/relationships/tags" Target="../tags/tag250.xml"/><Relationship Id="rId64" Type="http://schemas.openxmlformats.org/officeDocument/2006/relationships/tags" Target="../tags/tag249.xml"/><Relationship Id="rId63" Type="http://schemas.openxmlformats.org/officeDocument/2006/relationships/tags" Target="../tags/tag248.xml"/><Relationship Id="rId62" Type="http://schemas.openxmlformats.org/officeDocument/2006/relationships/tags" Target="../tags/tag247.xml"/><Relationship Id="rId61" Type="http://schemas.openxmlformats.org/officeDocument/2006/relationships/tags" Target="../tags/tag246.xml"/><Relationship Id="rId60" Type="http://schemas.openxmlformats.org/officeDocument/2006/relationships/tags" Target="../tags/tag245.xml"/><Relationship Id="rId6" Type="http://schemas.openxmlformats.org/officeDocument/2006/relationships/tags" Target="../tags/tag191.xml"/><Relationship Id="rId59" Type="http://schemas.openxmlformats.org/officeDocument/2006/relationships/tags" Target="../tags/tag244.xml"/><Relationship Id="rId58" Type="http://schemas.openxmlformats.org/officeDocument/2006/relationships/tags" Target="../tags/tag243.xml"/><Relationship Id="rId57" Type="http://schemas.openxmlformats.org/officeDocument/2006/relationships/tags" Target="../tags/tag242.xml"/><Relationship Id="rId56" Type="http://schemas.openxmlformats.org/officeDocument/2006/relationships/tags" Target="../tags/tag241.xml"/><Relationship Id="rId55" Type="http://schemas.openxmlformats.org/officeDocument/2006/relationships/tags" Target="../tags/tag240.xml"/><Relationship Id="rId54" Type="http://schemas.openxmlformats.org/officeDocument/2006/relationships/tags" Target="../tags/tag239.xml"/><Relationship Id="rId53" Type="http://schemas.openxmlformats.org/officeDocument/2006/relationships/tags" Target="../tags/tag238.xml"/><Relationship Id="rId52" Type="http://schemas.openxmlformats.org/officeDocument/2006/relationships/tags" Target="../tags/tag237.xml"/><Relationship Id="rId51" Type="http://schemas.openxmlformats.org/officeDocument/2006/relationships/tags" Target="../tags/tag236.xml"/><Relationship Id="rId50" Type="http://schemas.openxmlformats.org/officeDocument/2006/relationships/tags" Target="../tags/tag235.xml"/><Relationship Id="rId5" Type="http://schemas.openxmlformats.org/officeDocument/2006/relationships/tags" Target="../tags/tag190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89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88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2.jpe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7.xml"/><Relationship Id="rId119" Type="http://schemas.openxmlformats.org/officeDocument/2006/relationships/image" Target="../media/image4.png"/><Relationship Id="rId118" Type="http://schemas.openxmlformats.org/officeDocument/2006/relationships/tags" Target="../tags/tag303.xml"/><Relationship Id="rId117" Type="http://schemas.openxmlformats.org/officeDocument/2006/relationships/tags" Target="../tags/tag302.xml"/><Relationship Id="rId116" Type="http://schemas.openxmlformats.org/officeDocument/2006/relationships/tags" Target="../tags/tag301.xml"/><Relationship Id="rId115" Type="http://schemas.openxmlformats.org/officeDocument/2006/relationships/tags" Target="../tags/tag300.xml"/><Relationship Id="rId114" Type="http://schemas.openxmlformats.org/officeDocument/2006/relationships/tags" Target="../tags/tag299.xml"/><Relationship Id="rId113" Type="http://schemas.openxmlformats.org/officeDocument/2006/relationships/tags" Target="../tags/tag298.xml"/><Relationship Id="rId112" Type="http://schemas.openxmlformats.org/officeDocument/2006/relationships/tags" Target="../tags/tag297.xml"/><Relationship Id="rId111" Type="http://schemas.openxmlformats.org/officeDocument/2006/relationships/tags" Target="../tags/tag296.xml"/><Relationship Id="rId110" Type="http://schemas.openxmlformats.org/officeDocument/2006/relationships/tags" Target="../tags/tag295.xml"/><Relationship Id="rId11" Type="http://schemas.openxmlformats.org/officeDocument/2006/relationships/tags" Target="../tags/tag196.xml"/><Relationship Id="rId109" Type="http://schemas.openxmlformats.org/officeDocument/2006/relationships/tags" Target="../tags/tag294.xml"/><Relationship Id="rId108" Type="http://schemas.openxmlformats.org/officeDocument/2006/relationships/tags" Target="../tags/tag293.xml"/><Relationship Id="rId107" Type="http://schemas.openxmlformats.org/officeDocument/2006/relationships/tags" Target="../tags/tag292.xml"/><Relationship Id="rId106" Type="http://schemas.openxmlformats.org/officeDocument/2006/relationships/tags" Target="../tags/tag291.xml"/><Relationship Id="rId105" Type="http://schemas.openxmlformats.org/officeDocument/2006/relationships/tags" Target="../tags/tag290.xml"/><Relationship Id="rId104" Type="http://schemas.openxmlformats.org/officeDocument/2006/relationships/tags" Target="../tags/tag289.xml"/><Relationship Id="rId103" Type="http://schemas.openxmlformats.org/officeDocument/2006/relationships/tags" Target="../tags/tag288.xml"/><Relationship Id="rId102" Type="http://schemas.openxmlformats.org/officeDocument/2006/relationships/tags" Target="../tags/tag287.xml"/><Relationship Id="rId101" Type="http://schemas.openxmlformats.org/officeDocument/2006/relationships/tags" Target="../tags/tag286.xml"/><Relationship Id="rId100" Type="http://schemas.openxmlformats.org/officeDocument/2006/relationships/tags" Target="../tags/tag285.xml"/><Relationship Id="rId10" Type="http://schemas.openxmlformats.org/officeDocument/2006/relationships/tags" Target="../tags/tag195.xml"/><Relationship Id="rId1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4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66.png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67.jpeg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84.jpeg"/><Relationship Id="rId4" Type="http://schemas.openxmlformats.org/officeDocument/2006/relationships/image" Target="../media/image7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72.jpeg"/><Relationship Id="rId4" Type="http://schemas.openxmlformats.org/officeDocument/2006/relationships/image" Target="../media/image86.jpeg"/><Relationship Id="rId3" Type="http://schemas.openxmlformats.org/officeDocument/2006/relationships/image" Target="../media/image66.png"/><Relationship Id="rId2" Type="http://schemas.openxmlformats.org/officeDocument/2006/relationships/image" Target="../media/image85.jpe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5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6.xml"/><Relationship Id="rId2" Type="http://schemas.openxmlformats.org/officeDocument/2006/relationships/image" Target="../media/image56.pn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7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4.png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0.xml"/><Relationship Id="rId2" Type="http://schemas.openxmlformats.org/officeDocument/2006/relationships/image" Target="../media/image56.png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1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9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3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tags" Target="../tags/tag312.xml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tags" Target="../tags/tag410.xml"/><Relationship Id="rId98" Type="http://schemas.openxmlformats.org/officeDocument/2006/relationships/tags" Target="../tags/tag409.xml"/><Relationship Id="rId97" Type="http://schemas.openxmlformats.org/officeDocument/2006/relationships/tags" Target="../tags/tag408.xml"/><Relationship Id="rId96" Type="http://schemas.openxmlformats.org/officeDocument/2006/relationships/tags" Target="../tags/tag407.xml"/><Relationship Id="rId95" Type="http://schemas.openxmlformats.org/officeDocument/2006/relationships/tags" Target="../tags/tag406.xml"/><Relationship Id="rId94" Type="http://schemas.openxmlformats.org/officeDocument/2006/relationships/tags" Target="../tags/tag405.xml"/><Relationship Id="rId93" Type="http://schemas.openxmlformats.org/officeDocument/2006/relationships/tags" Target="../tags/tag404.xml"/><Relationship Id="rId92" Type="http://schemas.openxmlformats.org/officeDocument/2006/relationships/tags" Target="../tags/tag403.xml"/><Relationship Id="rId91" Type="http://schemas.openxmlformats.org/officeDocument/2006/relationships/tags" Target="../tags/tag402.xml"/><Relationship Id="rId90" Type="http://schemas.openxmlformats.org/officeDocument/2006/relationships/tags" Target="../tags/tag401.xml"/><Relationship Id="rId9" Type="http://schemas.openxmlformats.org/officeDocument/2006/relationships/tags" Target="../tags/tag320.xml"/><Relationship Id="rId89" Type="http://schemas.openxmlformats.org/officeDocument/2006/relationships/tags" Target="../tags/tag400.xml"/><Relationship Id="rId88" Type="http://schemas.openxmlformats.org/officeDocument/2006/relationships/tags" Target="../tags/tag399.xml"/><Relationship Id="rId87" Type="http://schemas.openxmlformats.org/officeDocument/2006/relationships/tags" Target="../tags/tag398.xml"/><Relationship Id="rId86" Type="http://schemas.openxmlformats.org/officeDocument/2006/relationships/tags" Target="../tags/tag397.xml"/><Relationship Id="rId85" Type="http://schemas.openxmlformats.org/officeDocument/2006/relationships/tags" Target="../tags/tag396.xml"/><Relationship Id="rId84" Type="http://schemas.openxmlformats.org/officeDocument/2006/relationships/tags" Target="../tags/tag395.xml"/><Relationship Id="rId83" Type="http://schemas.openxmlformats.org/officeDocument/2006/relationships/tags" Target="../tags/tag394.xml"/><Relationship Id="rId82" Type="http://schemas.openxmlformats.org/officeDocument/2006/relationships/tags" Target="../tags/tag393.xml"/><Relationship Id="rId81" Type="http://schemas.openxmlformats.org/officeDocument/2006/relationships/tags" Target="../tags/tag392.xml"/><Relationship Id="rId80" Type="http://schemas.openxmlformats.org/officeDocument/2006/relationships/tags" Target="../tags/tag391.xml"/><Relationship Id="rId8" Type="http://schemas.openxmlformats.org/officeDocument/2006/relationships/tags" Target="../tags/tag319.xml"/><Relationship Id="rId79" Type="http://schemas.openxmlformats.org/officeDocument/2006/relationships/tags" Target="../tags/tag390.xml"/><Relationship Id="rId78" Type="http://schemas.openxmlformats.org/officeDocument/2006/relationships/tags" Target="../tags/tag389.xml"/><Relationship Id="rId77" Type="http://schemas.openxmlformats.org/officeDocument/2006/relationships/tags" Target="../tags/tag388.xml"/><Relationship Id="rId76" Type="http://schemas.openxmlformats.org/officeDocument/2006/relationships/tags" Target="../tags/tag387.xml"/><Relationship Id="rId75" Type="http://schemas.openxmlformats.org/officeDocument/2006/relationships/tags" Target="../tags/tag386.xml"/><Relationship Id="rId74" Type="http://schemas.openxmlformats.org/officeDocument/2006/relationships/tags" Target="../tags/tag385.xml"/><Relationship Id="rId73" Type="http://schemas.openxmlformats.org/officeDocument/2006/relationships/tags" Target="../tags/tag384.xml"/><Relationship Id="rId72" Type="http://schemas.openxmlformats.org/officeDocument/2006/relationships/tags" Target="../tags/tag383.xml"/><Relationship Id="rId71" Type="http://schemas.openxmlformats.org/officeDocument/2006/relationships/tags" Target="../tags/tag382.xml"/><Relationship Id="rId70" Type="http://schemas.openxmlformats.org/officeDocument/2006/relationships/tags" Target="../tags/tag381.xml"/><Relationship Id="rId7" Type="http://schemas.openxmlformats.org/officeDocument/2006/relationships/tags" Target="../tags/tag318.xml"/><Relationship Id="rId69" Type="http://schemas.openxmlformats.org/officeDocument/2006/relationships/tags" Target="../tags/tag380.xml"/><Relationship Id="rId68" Type="http://schemas.openxmlformats.org/officeDocument/2006/relationships/tags" Target="../tags/tag379.xml"/><Relationship Id="rId67" Type="http://schemas.openxmlformats.org/officeDocument/2006/relationships/tags" Target="../tags/tag378.xml"/><Relationship Id="rId66" Type="http://schemas.openxmlformats.org/officeDocument/2006/relationships/tags" Target="../tags/tag377.xml"/><Relationship Id="rId65" Type="http://schemas.openxmlformats.org/officeDocument/2006/relationships/tags" Target="../tags/tag376.xml"/><Relationship Id="rId64" Type="http://schemas.openxmlformats.org/officeDocument/2006/relationships/tags" Target="../tags/tag375.xml"/><Relationship Id="rId63" Type="http://schemas.openxmlformats.org/officeDocument/2006/relationships/tags" Target="../tags/tag374.xml"/><Relationship Id="rId62" Type="http://schemas.openxmlformats.org/officeDocument/2006/relationships/tags" Target="../tags/tag373.xml"/><Relationship Id="rId61" Type="http://schemas.openxmlformats.org/officeDocument/2006/relationships/tags" Target="../tags/tag372.xml"/><Relationship Id="rId60" Type="http://schemas.openxmlformats.org/officeDocument/2006/relationships/tags" Target="../tags/tag371.xml"/><Relationship Id="rId6" Type="http://schemas.openxmlformats.org/officeDocument/2006/relationships/tags" Target="../tags/tag317.xml"/><Relationship Id="rId59" Type="http://schemas.openxmlformats.org/officeDocument/2006/relationships/tags" Target="../tags/tag370.xml"/><Relationship Id="rId58" Type="http://schemas.openxmlformats.org/officeDocument/2006/relationships/tags" Target="../tags/tag369.xml"/><Relationship Id="rId57" Type="http://schemas.openxmlformats.org/officeDocument/2006/relationships/tags" Target="../tags/tag368.xml"/><Relationship Id="rId56" Type="http://schemas.openxmlformats.org/officeDocument/2006/relationships/tags" Target="../tags/tag367.xml"/><Relationship Id="rId55" Type="http://schemas.openxmlformats.org/officeDocument/2006/relationships/tags" Target="../tags/tag366.xml"/><Relationship Id="rId54" Type="http://schemas.openxmlformats.org/officeDocument/2006/relationships/tags" Target="../tags/tag365.xml"/><Relationship Id="rId53" Type="http://schemas.openxmlformats.org/officeDocument/2006/relationships/tags" Target="../tags/tag364.xml"/><Relationship Id="rId52" Type="http://schemas.openxmlformats.org/officeDocument/2006/relationships/tags" Target="../tags/tag363.xml"/><Relationship Id="rId51" Type="http://schemas.openxmlformats.org/officeDocument/2006/relationships/tags" Target="../tags/tag362.xml"/><Relationship Id="rId50" Type="http://schemas.openxmlformats.org/officeDocument/2006/relationships/tags" Target="../tags/tag361.xml"/><Relationship Id="rId5" Type="http://schemas.openxmlformats.org/officeDocument/2006/relationships/tags" Target="../tags/tag316.xml"/><Relationship Id="rId49" Type="http://schemas.openxmlformats.org/officeDocument/2006/relationships/tags" Target="../tags/tag360.xml"/><Relationship Id="rId48" Type="http://schemas.openxmlformats.org/officeDocument/2006/relationships/tags" Target="../tags/tag359.xml"/><Relationship Id="rId47" Type="http://schemas.openxmlformats.org/officeDocument/2006/relationships/tags" Target="../tags/tag358.xml"/><Relationship Id="rId46" Type="http://schemas.openxmlformats.org/officeDocument/2006/relationships/tags" Target="../tags/tag357.xml"/><Relationship Id="rId45" Type="http://schemas.openxmlformats.org/officeDocument/2006/relationships/tags" Target="../tags/tag356.xml"/><Relationship Id="rId44" Type="http://schemas.openxmlformats.org/officeDocument/2006/relationships/tags" Target="../tags/tag355.xml"/><Relationship Id="rId43" Type="http://schemas.openxmlformats.org/officeDocument/2006/relationships/tags" Target="../tags/tag354.xml"/><Relationship Id="rId42" Type="http://schemas.openxmlformats.org/officeDocument/2006/relationships/tags" Target="../tags/tag353.xml"/><Relationship Id="rId41" Type="http://schemas.openxmlformats.org/officeDocument/2006/relationships/tags" Target="../tags/tag352.xml"/><Relationship Id="rId40" Type="http://schemas.openxmlformats.org/officeDocument/2006/relationships/tags" Target="../tags/tag351.xml"/><Relationship Id="rId4" Type="http://schemas.openxmlformats.org/officeDocument/2006/relationships/tags" Target="../tags/tag315.xml"/><Relationship Id="rId39" Type="http://schemas.openxmlformats.org/officeDocument/2006/relationships/tags" Target="../tags/tag350.xml"/><Relationship Id="rId38" Type="http://schemas.openxmlformats.org/officeDocument/2006/relationships/tags" Target="../tags/tag349.xml"/><Relationship Id="rId37" Type="http://schemas.openxmlformats.org/officeDocument/2006/relationships/tags" Target="../tags/tag348.xml"/><Relationship Id="rId36" Type="http://schemas.openxmlformats.org/officeDocument/2006/relationships/tags" Target="../tags/tag347.xml"/><Relationship Id="rId35" Type="http://schemas.openxmlformats.org/officeDocument/2006/relationships/tags" Target="../tags/tag346.xml"/><Relationship Id="rId34" Type="http://schemas.openxmlformats.org/officeDocument/2006/relationships/tags" Target="../tags/tag345.xml"/><Relationship Id="rId33" Type="http://schemas.openxmlformats.org/officeDocument/2006/relationships/tags" Target="../tags/tag344.xml"/><Relationship Id="rId32" Type="http://schemas.openxmlformats.org/officeDocument/2006/relationships/tags" Target="../tags/tag343.xml"/><Relationship Id="rId31" Type="http://schemas.openxmlformats.org/officeDocument/2006/relationships/tags" Target="../tags/tag342.xml"/><Relationship Id="rId30" Type="http://schemas.openxmlformats.org/officeDocument/2006/relationships/tags" Target="../tags/tag341.xml"/><Relationship Id="rId3" Type="http://schemas.openxmlformats.org/officeDocument/2006/relationships/tags" Target="../tags/tag314.xml"/><Relationship Id="rId29" Type="http://schemas.openxmlformats.org/officeDocument/2006/relationships/tags" Target="../tags/tag340.xml"/><Relationship Id="rId28" Type="http://schemas.openxmlformats.org/officeDocument/2006/relationships/tags" Target="../tags/tag339.xml"/><Relationship Id="rId27" Type="http://schemas.openxmlformats.org/officeDocument/2006/relationships/tags" Target="../tags/tag338.xml"/><Relationship Id="rId26" Type="http://schemas.openxmlformats.org/officeDocument/2006/relationships/tags" Target="../tags/tag337.xml"/><Relationship Id="rId25" Type="http://schemas.openxmlformats.org/officeDocument/2006/relationships/tags" Target="../tags/tag336.xml"/><Relationship Id="rId24" Type="http://schemas.openxmlformats.org/officeDocument/2006/relationships/tags" Target="../tags/tag335.xml"/><Relationship Id="rId23" Type="http://schemas.openxmlformats.org/officeDocument/2006/relationships/tags" Target="../tags/tag334.xml"/><Relationship Id="rId22" Type="http://schemas.openxmlformats.org/officeDocument/2006/relationships/tags" Target="../tags/tag333.xml"/><Relationship Id="rId21" Type="http://schemas.openxmlformats.org/officeDocument/2006/relationships/tags" Target="../tags/tag332.xml"/><Relationship Id="rId20" Type="http://schemas.openxmlformats.org/officeDocument/2006/relationships/tags" Target="../tags/tag331.xml"/><Relationship Id="rId2" Type="http://schemas.openxmlformats.org/officeDocument/2006/relationships/image" Target="../media/image12.jpeg"/><Relationship Id="rId19" Type="http://schemas.openxmlformats.org/officeDocument/2006/relationships/tags" Target="../tags/tag330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3.xml"/><Relationship Id="rId119" Type="http://schemas.openxmlformats.org/officeDocument/2006/relationships/image" Target="../media/image4.png"/><Relationship Id="rId118" Type="http://schemas.openxmlformats.org/officeDocument/2006/relationships/tags" Target="../tags/tag429.xml"/><Relationship Id="rId117" Type="http://schemas.openxmlformats.org/officeDocument/2006/relationships/tags" Target="../tags/tag428.xml"/><Relationship Id="rId116" Type="http://schemas.openxmlformats.org/officeDocument/2006/relationships/tags" Target="../tags/tag427.xml"/><Relationship Id="rId115" Type="http://schemas.openxmlformats.org/officeDocument/2006/relationships/tags" Target="../tags/tag426.xml"/><Relationship Id="rId114" Type="http://schemas.openxmlformats.org/officeDocument/2006/relationships/tags" Target="../tags/tag425.xml"/><Relationship Id="rId113" Type="http://schemas.openxmlformats.org/officeDocument/2006/relationships/tags" Target="../tags/tag424.xml"/><Relationship Id="rId112" Type="http://schemas.openxmlformats.org/officeDocument/2006/relationships/tags" Target="../tags/tag423.xml"/><Relationship Id="rId111" Type="http://schemas.openxmlformats.org/officeDocument/2006/relationships/tags" Target="../tags/tag422.xml"/><Relationship Id="rId110" Type="http://schemas.openxmlformats.org/officeDocument/2006/relationships/tags" Target="../tags/tag421.xml"/><Relationship Id="rId11" Type="http://schemas.openxmlformats.org/officeDocument/2006/relationships/tags" Target="../tags/tag322.xml"/><Relationship Id="rId109" Type="http://schemas.openxmlformats.org/officeDocument/2006/relationships/tags" Target="../tags/tag420.xml"/><Relationship Id="rId108" Type="http://schemas.openxmlformats.org/officeDocument/2006/relationships/tags" Target="../tags/tag419.xml"/><Relationship Id="rId107" Type="http://schemas.openxmlformats.org/officeDocument/2006/relationships/tags" Target="../tags/tag418.xml"/><Relationship Id="rId106" Type="http://schemas.openxmlformats.org/officeDocument/2006/relationships/tags" Target="../tags/tag417.xml"/><Relationship Id="rId105" Type="http://schemas.openxmlformats.org/officeDocument/2006/relationships/tags" Target="../tags/tag416.xml"/><Relationship Id="rId104" Type="http://schemas.openxmlformats.org/officeDocument/2006/relationships/tags" Target="../tags/tag415.xml"/><Relationship Id="rId103" Type="http://schemas.openxmlformats.org/officeDocument/2006/relationships/tags" Target="../tags/tag414.xml"/><Relationship Id="rId102" Type="http://schemas.openxmlformats.org/officeDocument/2006/relationships/tags" Target="../tags/tag413.xml"/><Relationship Id="rId101" Type="http://schemas.openxmlformats.org/officeDocument/2006/relationships/tags" Target="../tags/tag412.xml"/><Relationship Id="rId100" Type="http://schemas.openxmlformats.org/officeDocument/2006/relationships/tags" Target="../tags/tag411.xml"/><Relationship Id="rId10" Type="http://schemas.openxmlformats.org/officeDocument/2006/relationships/tags" Target="../tags/tag321.xml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20.png"/><Relationship Id="rId7" Type="http://schemas.openxmlformats.org/officeDocument/2006/relationships/image" Target="../media/image4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image" Target="../media/image1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5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tags" Target="../tags/tag434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7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tags" Target="../tags/tag436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9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tags" Target="../tags/tag438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20.png"/><Relationship Id="rId7" Type="http://schemas.openxmlformats.org/officeDocument/2006/relationships/image" Target="../media/image4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tags" Target="../tags/tag444.xml"/><Relationship Id="rId7" Type="http://schemas.openxmlformats.org/officeDocument/2006/relationships/image" Target="../media/image107.jpeg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20.png"/><Relationship Id="rId7" Type="http://schemas.openxmlformats.org/officeDocument/2006/relationships/image" Target="../media/image4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mei"/>
          <p:cNvGrpSpPr/>
          <p:nvPr/>
        </p:nvGrpSpPr>
        <p:grpSpPr>
          <a:xfrm>
            <a:off x="165108" y="1841899"/>
            <a:ext cx="1829647" cy="942447"/>
            <a:chOff x="12187" y="1589"/>
            <a:chExt cx="3474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187" y="1701"/>
              <a:ext cx="3474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ī</a:t>
              </a: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tián</a:t>
              </a:r>
              <a:endParaRPr 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梯田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Xiǎo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xī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小溪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26094" y="1811419"/>
            <a:ext cx="1671120" cy="942447"/>
            <a:chOff x="12351" y="1589"/>
            <a:chExt cx="3173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51" y="1782"/>
              <a:ext cx="317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瀑布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2044418" y="1841899"/>
            <a:ext cx="1829648" cy="942447"/>
            <a:chOff x="12049" y="1589"/>
            <a:chExt cx="3474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49" y="1855"/>
              <a:ext cx="3474" cy="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Xiǎo</a:t>
              </a:r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lang="en-US" altLang="zh-CN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xī</a:t>
              </a:r>
              <a:r>
                <a:rPr lang="en-US" altLang="zh-CN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endPara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小溪</a:t>
              </a:r>
              <a:endPara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68619" y="1811419"/>
            <a:ext cx="1985541" cy="942447"/>
            <a:chOff x="12052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52" y="1870"/>
              <a:ext cx="3770" cy="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16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16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16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bù</a:t>
              </a:r>
              <a:endParaRPr lang="en-US" altLang="zh-CN" sz="1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000" b="1" i="0" u="none" strike="noStrike" kern="1200" cap="none" spc="0" normalizeH="0" baseline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瀑布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mei"/>
          <p:cNvGrpSpPr/>
          <p:nvPr/>
        </p:nvGrpSpPr>
        <p:grpSpPr>
          <a:xfrm>
            <a:off x="7961905" y="1811419"/>
            <a:ext cx="1574213" cy="942447"/>
            <a:chOff x="12419" y="1589"/>
            <a:chExt cx="2989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19" y="1829"/>
              <a:ext cx="2989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endParaRPr 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瀑布</a:t>
              </a:r>
              <a:endPara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580640"/>
            <a:ext cx="2518410" cy="1678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3" y="680984"/>
            <a:ext cx="1097915" cy="61803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73" y="5275193"/>
            <a:ext cx="1158875" cy="7896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3" y="7445042"/>
            <a:ext cx="785974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diāo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雕 刻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carve,to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engrave,to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sculpt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每个柱子上雕刻着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15" y="2630496"/>
            <a:ext cx="2317750" cy="157922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80488"/>
            <a:ext cx="931545" cy="5790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88044"/>
            <a:ext cx="1205865" cy="803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73" y="-1202582"/>
            <a:ext cx="1075055" cy="6051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613" y="7312645"/>
            <a:ext cx="113877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gān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干 旱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droughty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519307" y="5398770"/>
            <a:ext cx="11674475" cy="720090"/>
            <a:chOff x="-1744" y="9126"/>
            <a:chExt cx="1273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1744" y="9282"/>
              <a:ext cx="12731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这几年北方连续干旱，给农业生产造成很大损失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670852"/>
            <a:ext cx="2409825" cy="14978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45" y="5189305"/>
            <a:ext cx="128091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563" y="595193"/>
            <a:ext cx="1158875" cy="78961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57608"/>
            <a:ext cx="1071880" cy="714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19" y="7453630"/>
            <a:ext cx="854101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gēng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耕 地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cultivated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land,farmland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241" y="5401945"/>
            <a:ext cx="7639497" cy="1059815"/>
            <a:chOff x="197" y="9126"/>
            <a:chExt cx="10156" cy="166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16" y="929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这几年，耕地面积不但没有扩大，反而减少了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66" y="2458292"/>
            <a:ext cx="2562667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89" y="5318760"/>
            <a:ext cx="1049161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70492"/>
            <a:ext cx="1028065" cy="63901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33" y="-1248136"/>
            <a:ext cx="1029335" cy="7013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951" y="7345665"/>
            <a:ext cx="522099" cy="78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zhuāng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jia 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庄 稼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crops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今年春天雨水充足，庄稼长得很旺盛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24" y="2658745"/>
            <a:ext cx="2269712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72" y="5235977"/>
            <a:ext cx="587256" cy="887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45" y="509305"/>
            <a:ext cx="128091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184680"/>
            <a:ext cx="914400" cy="568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430626"/>
            <a:ext cx="1099185" cy="61874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pán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xuán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盘 旋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spiral,to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circle,to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wheel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一只雄鹰在草原上空盘旋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297" y="2317115"/>
            <a:ext cx="146036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308975"/>
            <a:ext cx="1282700" cy="7220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303" y="676910"/>
            <a:ext cx="935534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613" y="-1327355"/>
            <a:ext cx="113877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6" y="7350109"/>
            <a:ext cx="1169670" cy="7797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shí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’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ér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时 而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sometimes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小燕子时而掠过水面，时而飞上天空。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2643370"/>
            <a:ext cx="2759710" cy="155347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242433"/>
            <a:ext cx="1282700" cy="8551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07" y="676910"/>
            <a:ext cx="41532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739" y="-1327355"/>
            <a:ext cx="1274523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6" y="7341515"/>
            <a:ext cx="1169670" cy="79696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hǎi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bá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海 拔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elevation,height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above sea level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青藏高原是地球上海拔最高的高原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6090" y="138430"/>
            <a:ext cx="2218055" cy="3194050"/>
            <a:chOff x="330" y="2028"/>
            <a:chExt cx="349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32" y="4158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雕 刻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carve,to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engrave,to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sculpt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耕 地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cultivated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land,farmland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干 旱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adj. droughty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07888" y="814848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庄 稼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crops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zhuāng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jia 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盘 旋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spiral,to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circle,to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wheel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09145" y="4363184"/>
            <a:ext cx="2435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海 拔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elevation,height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above sea level 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hǎi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bá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43205" y="1863218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脉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386508" y="1897368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94349" y="1897273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8032" y="1907269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35503" y="1914707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山脉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脉搏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号脉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诊脉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叶脉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342301" y="3178806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330757" y="3161439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42301" y="317994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100362" y="3329424"/>
            <a:ext cx="938085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醒过来了，恍惚间听到医生问：“脉搏多少？”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342301" y="4491991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342301" y="4498547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386508" y="452638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006689" y="4711985"/>
            <a:ext cx="8850630" cy="43088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老人细心地询问我的感觉和先前的治疗情况，然后号脉，开方，抓药。</a:t>
            </a:r>
            <a:endParaRPr lang="zh-CN" altLang="en-US" sz="2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-0.00509 L 0.70078 -0.0046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24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093 L 0.70456 -0.0094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53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92 L 0.71068 -0.0069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34" y="-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6"/>
            <a:ext cx="2837180" cy="2683359"/>
            <a:chOff x="7787" y="3144"/>
            <a:chExt cx="5660" cy="298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时而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用于书面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（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1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）两个或两个以上“时而”连用，构成并列复句，表示多种情况交替发生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4" y="1943100"/>
            <a:ext cx="9843121" cy="1355105"/>
            <a:chOff x="518" y="3097"/>
            <a:chExt cx="14879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13"/>
              <a:ext cx="14879" cy="1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我们的车在大山里沿着公路盘旋而行，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行驶在深深的谷底，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爬升到海波一千多米高的山腰。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4" y="4583971"/>
            <a:ext cx="9174480" cy="1098550"/>
            <a:chOff x="518" y="3426"/>
            <a:chExt cx="13447" cy="1730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五彩的蝴蝶颜色鲜艳极了，尤其是在阳光下，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金黄，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翠绿，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由紫变蓝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55" y="716916"/>
            <a:ext cx="2394254" cy="13905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48" y="5129118"/>
            <a:ext cx="2300461" cy="167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7"/>
            <a:ext cx="2837180" cy="2683359"/>
            <a:chOff x="7787" y="3144"/>
            <a:chExt cx="5660" cy="298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时而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用于书面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（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2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）单用一个。表示某种行为动作不定时地重复发生或出现。多用在动词短语前。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4" y="1943100"/>
            <a:ext cx="9843121" cy="1355105"/>
            <a:chOff x="518" y="3097"/>
            <a:chExt cx="14879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13"/>
              <a:ext cx="14879" cy="1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主人去世以后，那狗没有了往日的精神，一点儿东西不吃，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发出令人伤心的叫声。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4" y="4583971"/>
            <a:ext cx="9174480" cy="1098550"/>
            <a:chOff x="518" y="3426"/>
            <a:chExt cx="13447" cy="1730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女儿第一天上幼儿园回来特别高兴，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时而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掏出老师奖励的小红花，看后又小心地珍藏起来。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94" y="2565394"/>
            <a:ext cx="2747962" cy="16144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226" y="5311316"/>
            <a:ext cx="1270939" cy="1130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8844" y="1307272"/>
            <a:ext cx="7134810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408296" y="1285572"/>
            <a:ext cx="4139857" cy="706755"/>
            <a:chOff x="4428" y="434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02" y="434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0867" y="2504893"/>
            <a:ext cx="11850940" cy="1608814"/>
            <a:chOff x="-189" y="3442"/>
            <a:chExt cx="18892" cy="2564"/>
          </a:xfrm>
        </p:grpSpPr>
        <p:sp>
          <p:nvSpPr>
            <p:cNvPr id="2" name="矩形 1"/>
            <p:cNvSpPr/>
            <p:nvPr/>
          </p:nvSpPr>
          <p:spPr>
            <a:xfrm>
              <a:off x="1543" y="4613"/>
              <a:ext cx="17160" cy="99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那是一条年久失修的老路，时而土路，时而水泥道，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189" y="3442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9823398" y="3093745"/>
            <a:ext cx="19421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A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15848" y="3855057"/>
            <a:ext cx="11835920" cy="1670963"/>
            <a:chOff x="-613" y="3195"/>
            <a:chExt cx="12147" cy="2564"/>
          </a:xfrm>
        </p:grpSpPr>
        <p:sp>
          <p:nvSpPr>
            <p:cNvPr id="8" name="矩形 7"/>
            <p:cNvSpPr/>
            <p:nvPr/>
          </p:nvSpPr>
          <p:spPr>
            <a:xfrm>
              <a:off x="543" y="3724"/>
              <a:ext cx="10991" cy="17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时而说已经想好了，就这么办，时而又犹豫不决，说还得好好想想。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613" y="3195"/>
              <a:ext cx="1620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215886" y="5167576"/>
            <a:ext cx="11835958" cy="1805244"/>
            <a:chOff x="-496" y="2614"/>
            <a:chExt cx="12120" cy="2564"/>
          </a:xfrm>
        </p:grpSpPr>
        <p:sp>
          <p:nvSpPr>
            <p:cNvPr id="18" name="矩形 17"/>
            <p:cNvSpPr/>
            <p:nvPr/>
          </p:nvSpPr>
          <p:spPr>
            <a:xfrm>
              <a:off x="713" y="3181"/>
              <a:ext cx="10911" cy="16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just"/>
              <a:r>
                <a:rPr lang="zh-CN" altLang="en-US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____，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时而朴实、自然，时而幽默、生动，有的像政论，有的像诗歌，深受读者喜爱。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96" y="2614"/>
              <a:ext cx="1545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10584" y="406151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C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3987" y="5463871"/>
            <a:ext cx="1728364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B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569200" y="2128626"/>
            <a:ext cx="5765960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4841" y="1367188"/>
            <a:ext cx="7082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A:</a:t>
            </a:r>
            <a:r>
              <a:rPr lang="zh-CN" altLang="en-US" sz="3200" b="1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高低不平，延伸到看不到尽头的远方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62332" y="1367188"/>
            <a:ext cx="4603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B: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他的语言来自民间</a:t>
            </a:r>
            <a:endParaRPr lang="zh-CN" altLang="en-US"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3308" y="2202095"/>
            <a:ext cx="615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C: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半天了，他还是拿不定主意</a:t>
            </a:r>
            <a:endParaRPr lang="zh-CN" altLang="en-US"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荒地上是一片枯萎的野草。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在雪灾天气里，有的牲畜竟然出现了冻死现象。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ū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wěi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枯萎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</a:t>
              </a:r>
              <a:r>
                <a:rPr lang="en-US" altLang="zh-CN" sz="16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withered,shriveled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shēng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牲畜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livestock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我终于登上了雄伟壮丽的长城。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他们每天过着粗茶淡饭的日子，可依旧很开心。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03084" y="2559616"/>
            <a:ext cx="2837180" cy="1994765"/>
            <a:chOff x="772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2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huàng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壮丽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magnificent,splendid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ī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依旧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full, sheer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小时候，每天晚上都是母亲为我铺床。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不知不觉中，我们竟然卷入了他们的斗争中。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spread,to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pave,to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unfold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6451"/>
            <a:chOff x="7787" y="2920"/>
            <a:chExt cx="5660" cy="2232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juǎn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to sweep along/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up,to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pull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up,to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carry along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夏天，蔚蓝色的天空中飘着的朵朵白云。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你时而离我很近，时而离我很远，就像云一样漂浮不定。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wèi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蔚蓝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azure,sky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blue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piāo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漂浮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 float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花儿在风中摇摆，倾听着风的旋律。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只要有毅力，就没有客服不了的困难。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yáo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bǎi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摇摆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sway,to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swing, to waver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yì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毅力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willpower,perseverance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陈景润在数学研究上取得了杰出的成就。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这部电影具有震撼人心的艺术力量。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ié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杰出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outstanding,distinguished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zhèn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hàn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震撼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shake,to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shock, to stir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北京故宫是一个富丽堂皇的大宫殿。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6056312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03564" y="-84059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6230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看着这些幸福的孩子，我不禁想起了自己的童年。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ng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diàn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宫殿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palace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88679" y="2560250"/>
            <a:ext cx="2837180" cy="2090053"/>
            <a:chOff x="10750" y="2920"/>
            <a:chExt cx="5660" cy="2325"/>
          </a:xfrm>
        </p:grpSpPr>
        <p:sp>
          <p:nvSpPr>
            <p:cNvPr id="25" name="圆角矩形 24"/>
            <p:cNvSpPr/>
            <p:nvPr/>
          </p:nvSpPr>
          <p:spPr>
            <a:xfrm>
              <a:off x="11881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750" y="3088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ù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jīn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can’t help (doing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sth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.),can’t refrain from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8820"/>
            <a:chOff x="304" y="2028"/>
            <a:chExt cx="3491" cy="5132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枯萎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withered,shriveled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wěi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8820"/>
            <a:chOff x="9330" y="2028"/>
            <a:chExt cx="3465" cy="5132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sweep along/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up,to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pull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up,to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carry along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juǎn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依旧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full, sheer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jiù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蔚蓝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azure,sky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blue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wèi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10014" y="361061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摇摆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sway,to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swing, to waver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bǎi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毅力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willpower,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perseverance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79832" y="4363048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659392" y="3646170"/>
            <a:ext cx="2411324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宫殿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palace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77722" y="4376519"/>
            <a:ext cx="2544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diàn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97711" y="4867866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人类的杰作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4743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时而、不禁、无不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8734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拥有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具有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60901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山脉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的“山”字，了解象形字的来源及演变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059246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罕见”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5057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P9151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870659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山脉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、铺天盖地、席卷、目睹、身临其境、震撼、开辟、日复一日、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卷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卷尺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胶卷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舒卷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龙卷风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卷铺盖儿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陶陶用卷尺把自己从脚跟量到脑瓜儿顶，一米九。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她安逸地仰靠在铺盖儿上，一副养尊处优的架势。</a:t>
            </a:r>
            <a:endParaRPr lang="zh-CN" alt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8" y="3193416"/>
            <a:ext cx="2288792" cy="2375919"/>
            <a:chOff x="8408" y="3144"/>
            <a:chExt cx="4566" cy="264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88"/>
              <a:ext cx="4566" cy="2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不禁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意思是“不由自主地、无法控制地”。“不禁”后可以跟动词短语、主谓短语、形容词。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36064" y="1240674"/>
            <a:ext cx="9660531" cy="2195202"/>
            <a:chOff x="518" y="3426"/>
            <a:chExt cx="15604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31" y="3471"/>
              <a:ext cx="15591" cy="1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这是以大地为背景，用生命和毅力雕刻出的杰出作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品，它比万里长城更让我震撼，它比历史悠久的宫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殿更让我感动。我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问自己，这里的人为什么选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择了梯田？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67104" y="3789317"/>
            <a:ext cx="9302750" cy="1111378"/>
            <a:chOff x="350" y="4375"/>
            <a:chExt cx="14650" cy="1374"/>
          </a:xfrm>
        </p:grpSpPr>
        <p:sp>
          <p:nvSpPr>
            <p:cNvPr id="81" name="圆角矩形 80"/>
            <p:cNvSpPr/>
            <p:nvPr/>
          </p:nvSpPr>
          <p:spPr>
            <a:xfrm>
              <a:off x="350" y="4375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400" y="4415"/>
              <a:ext cx="14600" cy="1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那是我第一次用汉语演讲，走上讲台，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心里有些发慌。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4112" y="5514775"/>
            <a:ext cx="9263175" cy="779145"/>
            <a:chOff x="432" y="4262"/>
            <a:chExt cx="13577" cy="1717"/>
          </a:xfrm>
        </p:grpSpPr>
        <p:sp>
          <p:nvSpPr>
            <p:cNvPr id="6" name="圆角矩形 5"/>
            <p:cNvSpPr/>
            <p:nvPr/>
          </p:nvSpPr>
          <p:spPr>
            <a:xfrm>
              <a:off x="432" y="4262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63" y="4501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听到这个消息，大家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不禁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兴奋起来。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520" y="1910859"/>
            <a:ext cx="9847152" cy="73978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14855"/>
            <a:ext cx="772519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听他说得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，大家不禁练练点头。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8519" y="3302882"/>
            <a:ext cx="9847153" cy="84011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461328"/>
            <a:ext cx="772519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看着电影中父子情深，他不禁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</a:t>
            </a:r>
            <a:r>
              <a:rPr lang="zh-CN" altLang="en-US"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20" y="4683281"/>
            <a:ext cx="9847152" cy="116888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8039" y="4755294"/>
            <a:ext cx="8622873" cy="10194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联欢会上，看到污染的河流，人们不禁要问：“</a:t>
            </a:r>
            <a:endParaRPr lang="en-US" altLang="zh-CN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ts val="3700"/>
              </a:lnSpc>
            </a:pP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？”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7" name="图片 6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1377459"/>
            <a:ext cx="1628140" cy="1628140"/>
          </a:xfrm>
          <a:prstGeom prst="rect">
            <a:avLst/>
          </a:prstGeom>
        </p:spPr>
      </p:pic>
      <p:pic>
        <p:nvPicPr>
          <p:cNvPr id="8" name="图片 7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2736005"/>
            <a:ext cx="1628140" cy="1628140"/>
          </a:xfrm>
          <a:prstGeom prst="rect">
            <a:avLst/>
          </a:prstGeom>
        </p:spPr>
      </p:pic>
      <p:pic>
        <p:nvPicPr>
          <p:cNvPr id="9" name="图片 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936875" y="4329034"/>
            <a:ext cx="1628140" cy="1628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2199" y="1910859"/>
            <a:ext cx="214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很有道理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0551" y="3345056"/>
            <a:ext cx="254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留下了热泪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2192" y="5144053"/>
            <a:ext cx="830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难道我们要给子孙后代留下这样的环境吗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15772" cy="30469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时而：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壮丽：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依旧：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毅力：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杰出：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不禁：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90500" y="0"/>
            <a:ext cx="12573635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0"/>
            <a:ext cx="12573000" cy="685800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7916" y="2578070"/>
            <a:ext cx="9995641" cy="2916646"/>
            <a:chOff x="1225" y="4058"/>
            <a:chExt cx="1574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5" y="4058"/>
              <a:ext cx="15741" cy="4593"/>
              <a:chOff x="-927" y="3669"/>
              <a:chExt cx="195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27" y="4325"/>
                <a:ext cx="19006" cy="3102"/>
                <a:chOff x="2220" y="4325"/>
                <a:chExt cx="19006" cy="310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62"/>
                  <a:ext cx="16865" cy="965"/>
                  <a:chOff x="6495" y="6462"/>
                  <a:chExt cx="16865" cy="96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31" y="6462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Sculptures on the mountain range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220" y="4325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山脉上的雕刻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8 L -0.00078 -0.13866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干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干旱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干燥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干草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干花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干渴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干裂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干枯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风干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晒干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饮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饮水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饮茶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饮酒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饮料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饮食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冷饮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热饮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畅饮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饮水思源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旧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依旧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仍旧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照旧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古旧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旧书、旧物、旧地、旧居、旧日、旧时、旧式、旧地重游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有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拥有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具有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含有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设有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留有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持有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保有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享有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公有、国有、占有、原有、只有、专有、稀有、私有、富有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580640"/>
            <a:ext cx="2518410" cy="1678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3" y="578282"/>
            <a:ext cx="1097915" cy="82343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76" y="5322443"/>
            <a:ext cx="1042670" cy="6951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216" y="7445042"/>
            <a:ext cx="419569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shēng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生 态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ecology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6060" y="5398770"/>
            <a:ext cx="6079490" cy="720090"/>
            <a:chOff x="178" y="9121"/>
            <a:chExt cx="9574" cy="1134"/>
          </a:xfrm>
        </p:grpSpPr>
        <p:sp>
          <p:nvSpPr>
            <p:cNvPr id="3" name="圆角矩形 2"/>
            <p:cNvSpPr/>
            <p:nvPr/>
          </p:nvSpPr>
          <p:spPr>
            <a:xfrm>
              <a:off x="178" y="9121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我们要爱护自然环境，保持生态平衡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724997"/>
            <a:ext cx="2085340" cy="13902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885" y="5334084"/>
            <a:ext cx="477830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88044"/>
            <a:ext cx="1205865" cy="803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73" y="-1303146"/>
            <a:ext cx="1075055" cy="8062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96" y="7425463"/>
            <a:ext cx="943610" cy="6290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shěn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měi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审 美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appreciate beauty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这幅画具有极强的文化和审美价值。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87" y="2384425"/>
            <a:ext cx="1473236" cy="20713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40" y="5316093"/>
            <a:ext cx="1061720" cy="7078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66" y="642443"/>
            <a:ext cx="1042670" cy="6951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57607"/>
            <a:ext cx="1071880" cy="714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28" y="7484259"/>
            <a:ext cx="908685" cy="5115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hǎn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罕 见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rare,seldom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seen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今年气候异常，非洲发生罕见的洪灾。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2622762"/>
            <a:ext cx="2392045" cy="159469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905" y="5356351"/>
            <a:ext cx="1116330" cy="62839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245" y="619160"/>
            <a:ext cx="527510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086" y="-1206071"/>
            <a:ext cx="925830" cy="617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478169"/>
            <a:ext cx="785495" cy="5236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zhēn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珍 稀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rare</a:t>
              </a:r>
              <a:r>
                <a:rPr lang="zh-CN" altLang="en-US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，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valuable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4162" y="5435112"/>
            <a:ext cx="841335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国家设置了许多自然保护区，保护珍稀野生动植物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15" y="2612451"/>
            <a:ext cx="2869565" cy="161531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384884"/>
            <a:ext cx="883920" cy="5892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40" y="636093"/>
            <a:ext cx="1061720" cy="7078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740" y="-1230380"/>
            <a:ext cx="469249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27806"/>
            <a:ext cx="1099185" cy="82438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táo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陶 醉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revel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be intoxicated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春天的西湖，风景如画，令人陶醉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0" y="2558203"/>
            <a:ext cx="2585720" cy="17238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8" y="5189225"/>
            <a:ext cx="1282065" cy="96154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230" y="710359"/>
            <a:ext cx="995680" cy="56048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96" y="-1214537"/>
            <a:ext cx="943610" cy="62907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04" y="7389268"/>
            <a:ext cx="1052195" cy="7014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yí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chǎng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遗 产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heritage,legacy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42" y="5401945"/>
            <a:ext cx="8320230" cy="720090"/>
            <a:chOff x="197" y="9126"/>
            <a:chExt cx="127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6" y="9281"/>
              <a:ext cx="12478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几千年来，祖先为我们遗留下许多宝贵的文化遗产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0" y="2450465"/>
            <a:ext cx="2585720" cy="19392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68" y="5242644"/>
            <a:ext cx="128206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535" y="676910"/>
            <a:ext cx="94107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96" y="-1165586"/>
            <a:ext cx="943610" cy="53117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04" y="7389268"/>
            <a:ext cx="1052195" cy="7014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yōng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yǒu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拥 有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to </a:t>
              </a: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own,to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possess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087995" cy="720090"/>
            <a:chOff x="197" y="9126"/>
            <a:chExt cx="127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很多东西可以证明我们人类拥有惊人的创造精神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生 态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ecology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22387" y="878382"/>
            <a:ext cx="302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罕 见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adj.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rare,seldom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seen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审 美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appreciate beauty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shěn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měi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5892" y="352552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珍 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adj. rare</a:t>
              </a:r>
              <a:r>
                <a:rPr lang="zh-CN" altLang="en-US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，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valuable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100013" y="437186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73359" y="352552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陶 醉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revel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in,to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be intoxicated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090873" y="4348511"/>
            <a:ext cx="274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89158" y="353631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遗 产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heritage,legacy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55160" y="437186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00577" y="3525520"/>
            <a:ext cx="2243455" cy="3194050"/>
            <a:chOff x="9262" y="2028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5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3" name="文本框 7"/>
            <p:cNvSpPr txBox="1"/>
            <p:nvPr/>
          </p:nvSpPr>
          <p:spPr>
            <a:xfrm>
              <a:off x="9262" y="4252"/>
              <a:ext cx="3532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拥 有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own,to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possess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25310" y="4377086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buNone/>
            </a:pP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yǒu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罕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罕闻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罕有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稀罕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罕见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43088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当大家看到他以掌力切断树枝时，才知他内力深厚，实是罕见罕闻。</a:t>
            </a:r>
            <a:endParaRPr lang="zh-CN" altLang="zh-CN" sz="2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43088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这个夏季罕有的酷热，终于被高天流云、清凉爽人的秋色秋风送走了。</a:t>
            </a:r>
            <a:endParaRPr lang="zh-CN" altLang="en-US" sz="2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71068 -0.0078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34" y="-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535374" y="354934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58961" y="3428365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57850" y="3781059"/>
            <a:ext cx="6368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ctr"/>
            <a:r>
              <a:rPr lang="zh-CN" altLang="en-US" sz="28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28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“有”的意思，但一般不能换用。</a:t>
            </a:r>
            <a:endParaRPr lang="en-US" altLang="zh-CN" sz="2800" b="1" kern="100" dirty="0">
              <a:solidFill>
                <a:schemeClr val="bg1">
                  <a:lumMod val="6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23549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拥有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23549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具有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65056" flipV="1">
            <a:off x="2148047" y="3776648"/>
            <a:ext cx="3263657" cy="40170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504315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809615" y="1661180"/>
            <a:ext cx="6368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00480"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我国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拥有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丰富的水电资源。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57850" y="2268220"/>
            <a:ext cx="63684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语义侧重于指领有，多指有较多的、宝贵的东西。如：土地、人口、财产、资源、爱、权利等。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565300" y="5196820"/>
            <a:ext cx="6369050" cy="12115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809614" y="5143364"/>
            <a:ext cx="636841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我喜欢看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具有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民族风情的电视节目。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86624" y="5754637"/>
            <a:ext cx="63684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语义侧重于存在，多用于抽象事物。如：特色、特点、兴趣、水平、意义等。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1140000">
            <a:off x="2228330" y="4823078"/>
            <a:ext cx="3038037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56063" y="736260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拥有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80753" y="709834"/>
            <a:ext cx="1475740" cy="721360"/>
            <a:chOff x="4423" y="393"/>
            <a:chExt cx="2324" cy="1136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3" y="393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具有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103735" cy="1628140"/>
            <a:chOff x="-443" y="1654"/>
            <a:chExt cx="1906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15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柴达木盆地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_____22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万平方公里的面积。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957707" y="206244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拥有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103735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这次改革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划时代的伟大意义。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79397" y="4636167"/>
            <a:ext cx="12133247" cy="1759201"/>
            <a:chOff x="-401" y="1754"/>
            <a:chExt cx="19021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757"/>
              <a:ext cx="17160" cy="145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每个公民都______选举权和被选举权。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01" y="17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556063" y="377321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具有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57707" y="5515767"/>
            <a:ext cx="188111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拥有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56063" y="736260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拥有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80753" y="709834"/>
            <a:ext cx="1475740" cy="721360"/>
            <a:chOff x="4423" y="393"/>
            <a:chExt cx="2324" cy="1136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3" y="393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具有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103735" cy="1628140"/>
            <a:chOff x="-443" y="1654"/>
            <a:chExt cx="1906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15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这项工艺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相当高的技术水准。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486660" y="20513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具有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5929252" y="1429385"/>
            <a:ext cx="2858132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红旗在蓝天的衬托下显得分外鲜艳。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东部地区交通发达，公路铁路纵横交错。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轮船在汹涌的海上缓慢地前进。</a:t>
            </a:r>
            <a:endParaRPr sz="2400" dirty="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我当时在场，目睹了事情的经过</a:t>
            </a:r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sz="2400" dirty="0"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chèn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tuō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衬托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set off, to serve as a foil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zòng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héng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纵横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vertical and horizontal, in length and breadth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950985" y="2719519"/>
            <a:ext cx="27127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xiōng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yǒng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汹涌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surge, to be turbulent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mù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目睹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to see with one’s own eyes, to witness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17272" y="468382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政府机关改革，要减少重叠的机构。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这些雕塑的形象十分逼真。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秋天，老师带我们上山采集植物标本。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12681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春天，农民把种子撒在田里，等待秋天的收获。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chóng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dié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重叠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overlap,to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superimpose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diāo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sù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雕塑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/n.to carve; sculpture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cǎi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jí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采集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gather,to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collect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zhǒng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zi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种子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seed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90500" y="0"/>
            <a:ext cx="12573635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42761"/>
            <a:ext cx="12573000" cy="6945092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77728" y="2576830"/>
            <a:ext cx="9995641" cy="2916646"/>
            <a:chOff x="1225" y="4058"/>
            <a:chExt cx="1574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5" y="4058"/>
              <a:ext cx="15741" cy="4593"/>
              <a:chOff x="-927" y="3669"/>
              <a:chExt cx="195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27" y="4325"/>
                <a:ext cx="19006" cy="3102"/>
                <a:chOff x="2220" y="4325"/>
                <a:chExt cx="19006" cy="310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62"/>
                  <a:ext cx="16865" cy="965"/>
                  <a:chOff x="6495" y="6462"/>
                  <a:chExt cx="16865" cy="96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31" y="6462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Sculptures on the mountain range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220" y="4325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山脉上的雕刻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9 L -0.00078 -0.13865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秋天，田里的稻谷像一片片金色的海洋。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你既然一定要去，我也不便阻拦。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我们又开辟了一条上山的新路线</a:t>
            </a: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为了完成这部著作，他花费了一生的心血。</a:t>
            </a:r>
            <a:endParaRPr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dào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gǔ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稻谷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(unhusked)rice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zǔ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lán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阻拦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stop, to block, to obstruct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kāi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pì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开辟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open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up,to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start,to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set up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dirty="0"/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xīn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xuè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心血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painstaking care or effort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5999162" y="1429385"/>
            <a:ext cx="2805791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农民用辛勤的汗水换来了丰收的果实。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6096000" y="464439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在学习上就是应该有锲而不舍的精神。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xīn</a:t>
            </a:r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qín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辛勤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industrious,assiduous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6085505" y="2673568"/>
            <a:ext cx="2633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qiè’érbùshě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锲而不舍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 stick to </a:t>
            </a:r>
            <a:r>
              <a:rPr lang="en-US" altLang="zh-CN" sz="1600" b="1" kern="100" dirty="0" err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sth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. with persistence, to work with perseverance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0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衬托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set off, to serve as a foil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chèn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tuō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采集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gather,to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collect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cǎi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92370" y="127635"/>
            <a:ext cx="2461853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汹涌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surge, to be turbulent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45776" y="862429"/>
            <a:ext cx="274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xiōng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yǒng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258820"/>
            <a:chOff x="9262" y="2028"/>
            <a:chExt cx="3533" cy="5132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目睹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see with one’s own eyes, to witness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dǔ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451946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重叠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overlap,to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superimpose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06739" y="4311114"/>
            <a:ext cx="274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chóng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86445" y="3545840"/>
            <a:ext cx="2285365" cy="3194050"/>
            <a:chOff x="9330" y="2028"/>
            <a:chExt cx="3599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397" y="4279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雕塑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v. /n.to carve; sculpture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种子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n. seed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779527" y="886460"/>
            <a:ext cx="302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zhǒng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zi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心血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n. painstaking care or effort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xuè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18690" cy="3194050"/>
            <a:chOff x="9330" y="2028"/>
            <a:chExt cx="3494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45" y="424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稻谷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n. (unhusked)rice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gǔ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锲而不舍</a:t>
              </a:r>
              <a:endParaRPr lang="zh-CN" alt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to stick to </a:t>
              </a:r>
              <a:r>
                <a:rPr lang="en-US" altLang="zh-CN" sz="2000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sth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 with persistence, to work with perseverance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qiè’érbùshě</a:t>
            </a:r>
            <a:endParaRPr lang="en-US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辛勤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adj. industrious,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assiduous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365557" y="4300901"/>
            <a:ext cx="274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qín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开天辟地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独辟蹊径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精辟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开辟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神的故事包括开天辟地、神的产生和谱系以及人类起源等等。</a:t>
            </a:r>
            <a:endParaRPr lang="zh-CN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对于劳动能够养生益寿这一观点，古人早有精辟的论述。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71068 -0.0078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34" y="-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00068" y="3193416"/>
            <a:ext cx="2288792" cy="2375919"/>
            <a:chOff x="8408" y="3144"/>
            <a:chExt cx="4566" cy="264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08" y="3288"/>
              <a:ext cx="4566" cy="2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无不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意思是“没有一个不、全都”。多用在动词、动词短语前面。用于书面。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7104" y="1273100"/>
            <a:ext cx="9683438" cy="2032358"/>
            <a:chOff x="518" y="3426"/>
            <a:chExt cx="1564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68" y="3487"/>
              <a:ext cx="15591" cy="1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哈尼梯田的美景让人陶醉，这里的一切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无不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体现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着当地百姓</a:t>
              </a: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与自然和谐相处的智慧，体现着民众对</a:t>
              </a:r>
              <a:endParaRPr lang="en-US" altLang="zh-CN" sz="32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自身文化和自然环境的尊重。</a:t>
              </a:r>
              <a:endParaRPr lang="zh-CN" altLang="en-US" sz="32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67104" y="3558238"/>
            <a:ext cx="9271000" cy="700133"/>
            <a:chOff x="350" y="4375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350" y="4375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350" y="4547"/>
              <a:ext cx="14600" cy="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坏人受到了应由的惩罚，百姓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无不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拍手称快。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2423" y="4455937"/>
            <a:ext cx="9331780" cy="2440522"/>
            <a:chOff x="494" y="4083"/>
            <a:chExt cx="13517" cy="1907"/>
          </a:xfrm>
        </p:grpSpPr>
        <p:sp>
          <p:nvSpPr>
            <p:cNvPr id="6" name="圆角矩形 5"/>
            <p:cNvSpPr/>
            <p:nvPr/>
          </p:nvSpPr>
          <p:spPr>
            <a:xfrm>
              <a:off x="494" y="4083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65" y="4126"/>
              <a:ext cx="13446" cy="1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在社会教育中，人人都是施教者，又都是受教育者；在人们的学习、生活、工作中，任何人的一言一行，一举一动，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无不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兴影响着你周围的人们，而你本身也每时每刻都受着别人的影响。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02709" y="2074599"/>
            <a:ext cx="5907405" cy="1473835"/>
            <a:chOff x="3645" y="2242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645" y="2242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70465"/>
            <a:ext cx="619782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2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他设计的灯具、家具</a:t>
            </a:r>
            <a:r>
              <a:rPr lang="zh-CN" altLang="zh-CN" sz="2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2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和各种装饰品，</a:t>
            </a:r>
            <a:r>
              <a:rPr lang="zh-CN" altLang="zh-CN" sz="2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造型新颖，</a:t>
            </a:r>
            <a:r>
              <a:rPr lang="zh-CN" altLang="zh-CN" sz="2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光彩照人</a:t>
            </a:r>
            <a:r>
              <a:rPr lang="zh-CN" altLang="en-US" sz="22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zh-CN" altLang="zh-CN" sz="2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4765" y="4643601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 rot="10800000" flipV="1">
            <a:off x="2532948" y="4779922"/>
            <a:ext cx="7348922" cy="192984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他创业其实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只有十多年，但他却能将自己的创业心得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</a:t>
            </a: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升华，并总结成朴实易懂的语言，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但凡有一些创业体会的人，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</a:t>
            </a:r>
            <a:r>
              <a:rPr lang="zh-CN" altLang="en-US" sz="22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一针见血的点评中了解到了创业的本质。</a:t>
            </a:r>
            <a:endParaRPr lang="zh-CN" altLang="en-US" sz="2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59" y="641328"/>
            <a:ext cx="48446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99442" y="3467528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6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444727" y="2362834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1" name="下图顶部橙色半夹"/>
          <p:cNvSpPr/>
          <p:nvPr/>
        </p:nvSpPr>
        <p:spPr>
          <a:xfrm>
            <a:off x="2929617" y="2315143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下图左半夹文字"/>
          <p:cNvSpPr/>
          <p:nvPr/>
        </p:nvSpPr>
        <p:spPr>
          <a:xfrm rot="10800000" flipV="1">
            <a:off x="3003210" y="2257560"/>
            <a:ext cx="7348922" cy="192984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dirty="0"/>
              <a:t>谈起台湾作家李敖，无论是他的敌人还是朋友，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zh-CN" altLang="en-US" sz="2200" dirty="0"/>
              <a:t>都不得不承认他是当代文坛上的奇人！他一生不仅著作等身，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sz="2200" dirty="0"/>
              <a:t>还是一位多情才子。李敖的情感经历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CN" altLang="en-US" sz="2200" dirty="0"/>
              <a:t>与他笔下那颇含激情的文章一样，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zh-CN" altLang="en-US" sz="2200" dirty="0"/>
              <a:t>充满传奇的色彩。</a:t>
            </a:r>
            <a:endParaRPr lang="zh-CN" altLang="en-US" sz="2200" dirty="0"/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59" y="641328"/>
            <a:ext cx="48446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4760" y="2722245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无不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99442" y="3467528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60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庄稼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牲畜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干旱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耕地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枯萎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652" y="1128395"/>
            <a:ext cx="11586076" cy="4592320"/>
            <a:chOff x="42" y="-277"/>
            <a:chExt cx="19134" cy="6064"/>
          </a:xfrm>
        </p:grpSpPr>
        <p:sp>
          <p:nvSpPr>
            <p:cNvPr id="2" name="矩形 1"/>
            <p:cNvSpPr/>
            <p:nvPr/>
          </p:nvSpPr>
          <p:spPr>
            <a:xfrm>
              <a:off x="1503" y="1351"/>
              <a:ext cx="17673" cy="44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连续几个月没下雨，我国西部地区遭遇了几十年不遇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4000" dirty="0">
                  <a:solidFill>
                    <a:schemeClr val="tx1"/>
                  </a:solidFill>
                </a:rPr>
                <a:t>，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ea typeface="华文楷体" panose="02010600040101010101" charset="-122"/>
                </a:rPr>
                <a:t>大面积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4000" dirty="0">
                  <a:solidFill>
                    <a:schemeClr val="tx1"/>
                  </a:solidFill>
                </a:rPr>
                <a:t>，</a:t>
              </a:r>
              <a:r>
                <a:rPr lang="zh-CN" altLang="en-US" sz="3300" b="1" dirty="0">
                  <a:solidFill>
                    <a:schemeClr val="tx1"/>
                  </a:solidFill>
                  <a:ea typeface="华文楷体" panose="02010600040101010101" charset="-122"/>
                </a:rPr>
                <a:t>人和</a:t>
              </a:r>
              <a:r>
                <a:rPr lang="zh-CN" altLang="en-US" sz="3300" b="1" u="sng" dirty="0">
                  <a:solidFill>
                    <a:schemeClr val="tx1"/>
                  </a:solidFill>
                  <a:ea typeface="华文楷体" panose="02010600040101010101" charset="-122"/>
                </a:rPr>
                <a:t> </a:t>
              </a:r>
              <a:r>
                <a:rPr lang="zh-CN" altLang="en-US" sz="4000" b="1" u="sng" dirty="0">
                  <a:solidFill>
                    <a:schemeClr val="tx1"/>
                  </a:solidFill>
                </a:rPr>
                <a:t>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饮水困难，旱情十分严重。但勤劳的农民们想方设法从各地运水来浇灌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，使得农作物没有大面积绝收。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2" y="-277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707742" y="3460184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耕地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8025" y="34290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干旱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58565" y="348715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枯萎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9388" y="348715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牲畜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321" y="501566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庄稼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珍稀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审美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生态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遗产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陶醉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652" y="1128395"/>
            <a:ext cx="11586076" cy="5282986"/>
            <a:chOff x="42" y="-277"/>
            <a:chExt cx="19134" cy="6976"/>
          </a:xfrm>
        </p:grpSpPr>
        <p:sp>
          <p:nvSpPr>
            <p:cNvPr id="2" name="矩形 1"/>
            <p:cNvSpPr/>
            <p:nvPr/>
          </p:nvSpPr>
          <p:spPr>
            <a:xfrm>
              <a:off x="1503" y="1174"/>
              <a:ext cx="17673" cy="55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九寨沟是中国第一个以自然保护风景为主要目的的自然保护区。它像一幅美丽画卷展示在人们面前，令人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4000" dirty="0">
                  <a:solidFill>
                    <a:schemeClr val="tx1"/>
                  </a:solidFill>
                </a:rPr>
                <a:t>。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ea typeface="华文楷体" panose="02010600040101010101" charset="-122"/>
                </a:rPr>
                <a:t>由于风景优美，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楷体" panose="02010600040101010101" charset="-122"/>
                </a:rPr>
                <a:t>环境良好，它获得了“世界自然</a:t>
              </a:r>
              <a:r>
                <a:rPr lang="en-US" altLang="zh-CN" sz="33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楷体" panose="02010600040101010101" charset="-122"/>
                </a:rPr>
                <a:t>____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楷体" panose="02010600040101010101" charset="-122"/>
                </a:rPr>
                <a:t>”的称号。除了具有很高的</a:t>
              </a:r>
              <a:r>
                <a:rPr lang="zh-CN" altLang="en-US" sz="4000" b="1" u="sng" dirty="0">
                  <a:solidFill>
                    <a:schemeClr val="tx1"/>
                  </a:solidFill>
                </a:rPr>
                <a:t>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价值，九寨沟还蕴藏着丰富、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的动植物资源。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2" y="-277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20805" y="4852494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遗产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2283" y="402320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生态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97078" y="3068049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陶醉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4534" y="57104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珍稀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6980" y="4914301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审美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评论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典型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免得</a:t>
              </a:r>
              <a:endParaRPr lang="en-US" altLang="zh-CN" sz="44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职务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释放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鼓动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遭遇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开拓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在意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抢救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6" y="1403985"/>
            <a:ext cx="12541885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64797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几十年过去了，这个地方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依旧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贫穷落后。</a:t>
            </a:r>
            <a:endParaRPr lang="zh-CN" altLang="en-US" sz="2800" b="1" u="sng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808426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几十年过去了，这个地方还是贫穷落后。（依旧）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6" y="3147060"/>
            <a:ext cx="12541885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797157" y="4277837"/>
            <a:ext cx="7366119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他们玩儿得兴高采烈，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唱歌，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时而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跳舞。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8308" y="3777360"/>
            <a:ext cx="1224566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他们玩儿得兴高采烈，一会儿唱歌，一会儿跳舞。（时而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华文楷体" panose="02010600040101010101" charset="-122"/>
                <a:sym typeface="+mn-ea"/>
              </a:rPr>
              <a:t>┄ ┄ ，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时而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华文楷体" panose="02010600040101010101" charset="-122"/>
                <a:sym typeface="+mn-ea"/>
              </a:rPr>
              <a:t>┄ ┄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6" y="4841875"/>
            <a:ext cx="12541885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792597" y="5980345"/>
            <a:ext cx="952055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他患上了一种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罕见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的疾病，连最有经验的大夫都感到头疼。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2597" y="5290815"/>
            <a:ext cx="11526962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他晃上了一种非常少见的疾病，连最有经验的大夫都感到头疼。（罕见）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08426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他要做的事情，谁也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阻拦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不住，你们就别管他了。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9161482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他要做的事情，谁也拦不住，你们就别管他了。（阻拦）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7725192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她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目睹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了自己的家被大火烧掉，内心非常痛苦。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9879628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她亲眼看到自己的家被大火烧掉了，内心非常痛苦。（目睹）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792597" y="5944626"/>
            <a:ext cx="772519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由于小王做事</a:t>
            </a:r>
            <a:r>
              <a:rPr lang="zh-CN" altLang="en-US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锲而不舍</a:t>
            </a:r>
            <a:r>
              <a:rPr lang="zh-CN" altLang="en-US"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，所以最后取得了成功。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0113" y="5401942"/>
            <a:ext cx="114149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由于小王做事能坚持到底、不放弃，所以最后取得了成功。（锲而不舍）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884944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例：雕刻：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雕塑 雕花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雕像 石雕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枯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萎：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震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撼：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辛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勤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珍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稀：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90500" y="0"/>
            <a:ext cx="12573635" cy="685800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93928" y="0"/>
            <a:ext cx="12577062" cy="685800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7916" y="2578070"/>
            <a:ext cx="9995641" cy="2916646"/>
            <a:chOff x="1225" y="4058"/>
            <a:chExt cx="1574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5" y="4058"/>
              <a:ext cx="15741" cy="4593"/>
              <a:chOff x="-927" y="3669"/>
              <a:chExt cx="1957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27" y="4325"/>
                <a:ext cx="19006" cy="3102"/>
                <a:chOff x="2220" y="4325"/>
                <a:chExt cx="19006" cy="310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62"/>
                  <a:ext cx="16865" cy="965"/>
                  <a:chOff x="6495" y="6462"/>
                  <a:chExt cx="16865" cy="96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31" y="6462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Sculptures on the mountain range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220" y="4325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15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山脉上的雕刻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8 L -0.00078 -0.13866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你见过中国最美的梯田吗？在你的国家有吗？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2" y="2142490"/>
            <a:ext cx="4500880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听课文，回答问题：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什么东西可以衬托出梯田的壮美？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作者的眼里奇迹般的梯田，是中国哪个民族的？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山民们用了多少年完成了这些梯田？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15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0002" y="1157367"/>
            <a:ext cx="1315266" cy="1402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4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458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2010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年中国西南遭遇百年不遇的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干旱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，耕地上，庄稼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枯萎而死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，农作物大面积绝收。就在各地旱情严重、人和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牲畜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饮水都难的时候，滇南红河哀牢山南部的一片片梯田庄里依旧，它们依山形而流转，一片片、一层层由半山腰延伸至峡谷，像一张张亮丽的油画，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铺天盖地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席卷而至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。蔚蓝的天空，漂浮的白云，摇摆的树影，更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衬托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出梯田的壮美。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/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29" y="5343615"/>
            <a:ext cx="10609701" cy="19552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干旱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、枯萎而死、牲畜、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铺天盖地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席卷而至、衬托。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601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我们的车在大山里沿着公路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盘旋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而行，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时而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行驶在深深的谷底，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时而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爬升到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海拔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一千多米高的山腰。遥望山顶，是大片的森林，峡谷间闪闪发光的是小溪、泉水和瀑布，半山腰是村子，村子下是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如山如海、纵横万里、汹涌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而来的梯田。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24562"/>
            <a:ext cx="10431689" cy="1304203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盘旋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、时而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cs typeface="Microsoft YaHei" panose="020B0503020204020204" charset="-122"/>
                <a:sym typeface="华文细黑" panose="02010600040101010101" pitchFamily="2" charset="-122"/>
              </a:rPr>
              <a:t>… …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时而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cs typeface="Microsoft YaHei" panose="020B0503020204020204" charset="-122"/>
                <a:sym typeface="华文细黑" panose="02010600040101010101" pitchFamily="2" charset="-122"/>
              </a:rPr>
              <a:t>… … 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海拔</a:t>
            </a:r>
            <a:endParaRPr lang="en-US" altLang="zh-CN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如山如海、纵横万里。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682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        尽管已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a typeface="思源黑体 CN Regular" panose="020B0500000000000000" pitchFamily="34" charset="-122"/>
              </a:rPr>
              <a:t>目睹</a:t>
            </a: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这奇迹无数次，但我每次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a typeface="思源黑体 CN Regular" panose="020B0500000000000000" pitchFamily="34" charset="-122"/>
              </a:rPr>
              <a:t>身临其境</a:t>
            </a: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，都会为哈尼族山民们在这重重叠叠的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a typeface="思源黑体 CN Regular" panose="020B0500000000000000" pitchFamily="34" charset="-122"/>
              </a:rPr>
              <a:t>山脉</a:t>
            </a: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上雕塑出的美丽画卷而震惊。这是以大地为背景，用生命和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a typeface="思源黑体 CN Regular" panose="020B0500000000000000" pitchFamily="34" charset="-122"/>
              </a:rPr>
              <a:t>毅力</a:t>
            </a: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雕刻出的杰出作品，它比万里长城更让我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a typeface="思源黑体 CN Regular" panose="020B0500000000000000" pitchFamily="34" charset="-122"/>
              </a:rPr>
              <a:t>震撼</a:t>
            </a: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，它比历史悠久的宫殿更让我感动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 。我不禁问自己，这里的人为什么选择了梯田？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请用重点词语复述故事：目睹、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身临其境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、山脉、毅力、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震撼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066000"/>
            <a:ext cx="11897995" cy="3972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后来，我在当地听到了一首古老的曲子，歌词的意思是，祖先们只靠打猎过不了日子，光靠采集树果也过不了日子，于是学会了翻地，学会了种植。他们发现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种子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和水最亲近，喝过水的种子就是金闪闪的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稻谷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，从此他们再也离不开梯田和水。经过数十代人的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锲而不舍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，他们终于将一座座大山，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雕塑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成了梯田。面对大山，山民们没有对抗，而是选择了服从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他们服从自然规律，选择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开辟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梯田这种农耕方式，最终与大自然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和谐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相处。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请用重点词语复述故事：种子、稻谷、锲而不舍、雕塑、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开辟、和谐。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0586" y="3888603"/>
            <a:ext cx="2221897" cy="1249817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Tī</a:t>
              </a: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</a:t>
              </a:r>
              <a:endPara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000" b="1" i="0" u="none" strike="noStrike" kern="1200" cap="none" spc="0" normalizeH="0" baseline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梯田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Xiǎo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xī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小溪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Xiá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gǔ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峡谷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0847" y="1826024"/>
            <a:ext cx="1956048" cy="942447"/>
            <a:chOff x="12126" y="1589"/>
            <a:chExt cx="3714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6" y="1783"/>
              <a:ext cx="3714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Shān</a:t>
              </a:r>
              <a:r>
                <a:rPr 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ài</a:t>
              </a:r>
              <a:endParaRPr 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山脉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50319" y="1811419"/>
            <a:ext cx="1585800" cy="942446"/>
            <a:chOff x="1239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97" y="1781"/>
              <a:ext cx="3011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瀑布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55009" y="1811419"/>
            <a:ext cx="1696927" cy="942447"/>
            <a:chOff x="12394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94" y="1766"/>
              <a:ext cx="3222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Sēn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lín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森林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648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1954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        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1300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多年，山民们用汗水，用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心血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，用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日复一日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的辛勤劳动完成了山脉上的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雕刻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，任何困难也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阻拦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不了他们。这幅画卷以其宝贵的生态、文化和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审美价值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，展示着它的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罕见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和珍稀。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请用重点词语复述故事：心血、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日复一日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、雕刻、阻拦、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审美价值、罕见。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155" y="962106"/>
            <a:ext cx="11897995" cy="45400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        有人说：“哈尼梯田的美景让人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陶醉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，这里的一切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无不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体现着当地百姓与自然和谐相处的智慧，体现着民众对自身文化和自然环境的尊重。它所蕴含的人与自然高度和谐发展的古老文化特征，正是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21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世纪人类所追求的一种精神。”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        也有人说，哈尼梯田“是人类的宝贵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遗产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，它向我们证明人类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拥有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惊人的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创造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思源黑体 CN Regular" panose="020B0500000000000000" pitchFamily="34" charset="-122"/>
              </a:rPr>
              <a:t>精神”！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580687"/>
            <a:ext cx="9974489" cy="19552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请用重点词语复述故事：陶醉、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无不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、遗产、创造、拥有。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当</a:t>
                      </a: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a typeface="思源黑体 CN Regular" panose="020B0500000000000000" pitchFamily="34" charset="-122"/>
                        </a:rPr>
                        <a:t>中国西南遭遇干旱时，哈尼梯田怎么样？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ea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壮丽依旧，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
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的天空，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的白云，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的树影，更衬托出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......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思源黑体 CN Regular" panose="020B0500000000000000" pitchFamily="34" charset="-122"/>
                          <a:cs typeface="+mn-cs"/>
                        </a:rPr>
                        <a:t>描述一下坐在车上遥望梯田时看到的风景。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latin typeface="+mn-lt"/>
                        <a:ea typeface="思源黑体 CN Regular" panose="020B0500000000000000" pitchFamily="34" charset="-122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山顶</a:t>
                      </a:r>
                      <a:r>
                        <a:rPr lang="en-US" altLang="zh-CN" sz="2400" dirty="0"/>
                        <a:t>……</a:t>
                      </a:r>
                      <a:r>
                        <a:rPr lang="zh-CN" altLang="en-US" sz="2400" dirty="0"/>
                        <a:t>，峡谷间</a:t>
                      </a:r>
                      <a:r>
                        <a:rPr lang="en-US" altLang="zh-CN" sz="2400" dirty="0"/>
                        <a:t>……</a:t>
                      </a:r>
                      <a:r>
                        <a:rPr lang="zh-CN" altLang="en-US" sz="2400" dirty="0"/>
                        <a:t>，半山腰</a:t>
                      </a:r>
                      <a:r>
                        <a:rPr lang="en-US" altLang="zh-CN" sz="2400" dirty="0"/>
                        <a:t>……</a:t>
                      </a:r>
                      <a:r>
                        <a:rPr lang="zh-CN" altLang="en-US" sz="2400" dirty="0"/>
                        <a:t>，村子下</a:t>
                      </a:r>
                      <a:r>
                        <a:rPr lang="en-US" altLang="zh-CN" sz="2400" dirty="0"/>
                        <a:t>……</a:t>
                      </a:r>
                      <a:endParaRPr lang="en-US" altLang="zh-CN" sz="2400" dirty="0"/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思源黑体 CN Regular" panose="020B0500000000000000" pitchFamily="34" charset="-122"/>
                          <a:cs typeface="+mn-cs"/>
                        </a:rPr>
                        <a:t>为什么“我”每次目睹哈尼梯田都感到震惊？</a:t>
                      </a:r>
                      <a:endParaRPr lang="zh-CN" altLang="en-US" sz="2400" b="1" kern="1200" dirty="0">
                        <a:solidFill>
                          <a:schemeClr val="bg1"/>
                        </a:solidFill>
                        <a:latin typeface="+mn-lt"/>
                        <a:ea typeface="思源黑体 CN Regular" panose="020B0500000000000000" pitchFamily="34" charset="-122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这是</a:t>
                      </a:r>
                      <a:r>
                        <a:rPr lang="en-US" altLang="zh-CN" sz="2400" dirty="0"/>
                        <a:t>......</a:t>
                      </a:r>
                      <a:r>
                        <a:rPr lang="zh-CN" altLang="en-US" sz="2400" dirty="0"/>
                        <a:t>的作品，它比长城</a:t>
                      </a:r>
                      <a:r>
                        <a:rPr lang="en-US" altLang="zh-CN" sz="2400" dirty="0"/>
                        <a:t>……</a:t>
                      </a:r>
                      <a:r>
                        <a:rPr lang="zh-CN" altLang="en-US" sz="2400" dirty="0"/>
                        <a:t>，比宫殿</a:t>
                      </a:r>
                      <a:r>
                        <a:rPr lang="en-US" altLang="zh-CN" sz="2400" dirty="0"/>
                        <a:t>......</a:t>
                      </a:r>
                      <a:endParaRPr lang="en-US" altLang="zh-CN"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这里的人为什么选择了梯田？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SzPct val="100000"/>
                        <a:buNone/>
                        <a:defRPr sz="2400"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古老的曲子：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......
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经过数十代人的锲而不舍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
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与大自然和谐相处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哈尼梯田有什么价值？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914400"/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以其</a:t>
                      </a:r>
                      <a:r>
                        <a:rPr lang="en-US" altLang="zh-CN" sz="2400" dirty="0"/>
                        <a:t>......</a:t>
                      </a:r>
                      <a:r>
                        <a:rPr lang="zh-CN" altLang="en-US" sz="2400" dirty="0"/>
                        <a:t>，展示着</a:t>
                      </a:r>
                      <a:r>
                        <a:rPr lang="en-US" altLang="zh-CN" sz="2400" dirty="0"/>
                        <a:t>......</a:t>
                      </a:r>
                      <a:endParaRPr lang="en-US" altLang="zh-CN" sz="2400" dirty="0"/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哈尼梯田体现了什么样的智慧和精神？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914400"/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体现：和谐相处、对</a:t>
                      </a:r>
                      <a:r>
                        <a:rPr lang="en-US" altLang="zh-CN" sz="2400" dirty="0"/>
                        <a:t>......</a:t>
                      </a:r>
                      <a:r>
                        <a:rPr lang="zh-CN" altLang="en-US" sz="2400" dirty="0"/>
                        <a:t>的尊重。
蕴含：人与自然、人类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83921" y="912956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940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ea typeface="方正喵呜体" panose="02010600010101010101" pitchFamily="2" charset="-122"/>
              </a:rPr>
              <a:t>尽管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已目睹这奇迹无数次，</a:t>
            </a:r>
            <a:r>
              <a:rPr lang="zh-CN" altLang="en-US" sz="2400" b="1" dirty="0">
                <a:solidFill>
                  <a:srgbClr val="FF0000"/>
                </a:solidFill>
                <a:ea typeface="方正喵呜体" panose="02010600010101010101" pitchFamily="2" charset="-122"/>
              </a:rPr>
              <a:t>但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我每次身临其境，</a:t>
            </a:r>
            <a:r>
              <a:rPr lang="zh-CN" altLang="en-US" sz="2400" b="1" dirty="0">
                <a:solidFill>
                  <a:srgbClr val="FF0000"/>
                </a:solidFill>
                <a:ea typeface="方正喵呜体" panose="02010600010101010101" pitchFamily="2" charset="-122"/>
              </a:rPr>
              <a:t>都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会为哈尼族山民们在这重重叠叠的山脉上雕塑出的美丽画卷而震惊。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640669" y="4148669"/>
            <a:ext cx="8645231" cy="9514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不管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</a:t>
            </a:r>
            <a:r>
              <a:rPr lang="zh-CN" altLang="en-US" sz="2400" b="1" dirty="0">
                <a:solidFill>
                  <a:schemeClr val="bg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但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__________________________ </a:t>
            </a:r>
            <a:r>
              <a:rPr lang="zh-CN" altLang="en-US" sz="2400" b="1" dirty="0">
                <a:solidFill>
                  <a:schemeClr val="bg2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，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都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_______________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51865" y="1014092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383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</a:rPr>
              <a:t>面对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大山，山民们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</a:rPr>
              <a:t>没有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对抗，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</a:rPr>
              <a:t>而是选择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了服从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——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他们服从自然规律，选择开辟梯田这种农耕方式，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</a:rPr>
              <a:t>最终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</a:rPr>
              <a:t>与大自然和谐相处。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591945" y="4362119"/>
            <a:ext cx="8199120" cy="139256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面对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___________________</a:t>
            </a:r>
            <a:r>
              <a: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_______________________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,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没有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______________________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,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而是选择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_________________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,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最终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___________________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华文细黑" panose="0201060004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</a:rPr>
              <a:t>.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华文细黑" panose="02010600040101010101" pitchFamily="2" charset="-122"/>
              <a:ea typeface="方正喵呜体" panose="02010600010101010101" pitchFamily="2" charset="-122"/>
              <a:cs typeface="华文细黑" panose="0201060004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27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  <a:sym typeface="+mn-ea"/>
              </a:rPr>
              <a:t>这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篇课文介绍了中国云南的哈尼梯田，请模仿课文以“我熟悉的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......”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为题介绍你所熟悉的一处名胜古迹或自然风景。内容尽量包括“地理位置、周边环境、历史变迁、人文或自然价值”等方面。写一篇不少于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字的文章。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成分冗余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algn="l" defTabSz="1300480">
                <a:defRPr sz="1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</a:t>
              </a:r>
              <a:r>
                <a:rPr lang="zh-CN" altLang="en-US" sz="2000" dirty="0">
                  <a:solidFill>
                    <a:srgbClr val="B8975A"/>
                  </a:solidFill>
                  <a:ea typeface="思源黑体 CN Regular" panose="020B0500000000000000" pitchFamily="34" charset="-122"/>
                </a:rPr>
                <a:t>“成分冗余”指句子结构已经完整了，句意已经明确了，又多出些不必要的词语，这就形成了成分冗余的病句。例如：</a:t>
              </a: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汉语中有些词汇意义相近或相关</a:t>
              </a:r>
              <a:endParaRPr lang="zh-CN" altLang="en-US"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263" cy="36269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70556"/>
                <a:gridCol w="5411842"/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 err="1"/>
                        <a:t>分析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我们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班同学，上课的时候，我们都能专心听讲，认真思考问题。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主语重复。应删掉第二个“我们”。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  <a:endParaRPr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一想起我教过的学生，真的打心眼里舍不得离开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这些学生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宾语重复。可删掉最后的“这些学生”，或改为“他们”。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8920" y="1255873"/>
          <a:ext cx="11707263" cy="53881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/>
                <a:gridCol w="5464175"/>
                <a:gridCol w="5418223"/>
              </a:tblGrid>
              <a:tr h="327942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 dirty="0" err="1"/>
                        <a:t>序号</a:t>
                      </a:r>
                      <a:endParaRPr sz="2600" b="1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  <a:endParaRPr sz="2600" b="1"/>
                    </a:p>
                  </a:txBody>
                  <a:tcPr marL="50800" marR="50800" marT="50800" marB="50800" anchor="ctr" horzOverflow="overflow"/>
                </a:tc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那个地方谁</a:t>
                      </a:r>
                      <a:r>
                        <a:rPr lang="zh-CN" altLang="en-US" sz="2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也都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不想去。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914400"/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副词重复。表示任指的词常用在“也” “都”前面，但“也都”同时出现即为冗余，本句可改为“那个地方谁也不想去。”或者“那个地方谁都不想去。”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914400"/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  <a:endParaRPr 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我们碰到了一些困难，这个问题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短时间内</a:t>
                      </a:r>
                      <a:r>
                        <a:rPr lang="zh-CN" altLang="en-US" sz="2400" dirty="0"/>
                        <a:t>不可能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很快</a:t>
                      </a:r>
                      <a:r>
                        <a:rPr lang="zh-CN" altLang="en-US" sz="2400" dirty="0"/>
                        <a:t>得到解决。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状语重复。“短时间内”和“很快”语义重复，删去其中之一即可。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  <a:tr h="147994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人们如果连续看电视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超过</a:t>
                      </a:r>
                      <a:r>
                        <a:rPr lang="zh-CN" altLang="en-US" sz="2400" dirty="0"/>
                        <a:t>四个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多</a:t>
                      </a:r>
                      <a:r>
                        <a:rPr lang="zh-CN" altLang="en-US" sz="2400" dirty="0"/>
                        <a:t>小时，就会疲劳。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词义重复。“超过”和“多”重复，删掉其中之一即可。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1409" y="1310816"/>
            <a:ext cx="11304655" cy="1662401"/>
            <a:chOff x="54" y="1104"/>
            <a:chExt cx="15707" cy="3123"/>
          </a:xfrm>
        </p:grpSpPr>
        <p:sp>
          <p:nvSpPr>
            <p:cNvPr id="2" name="矩形 1"/>
            <p:cNvSpPr/>
            <p:nvPr/>
          </p:nvSpPr>
          <p:spPr>
            <a:xfrm>
              <a:off x="1806" y="2461"/>
              <a:ext cx="13955" cy="13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4" y="1104"/>
              <a:ext cx="2446" cy="312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02107" y="2098675"/>
            <a:ext cx="787182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我始终不明白，他为什么要那要的原因。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736" y="3135279"/>
            <a:ext cx="11263763" cy="1628140"/>
            <a:chOff x="110" y="798"/>
            <a:chExt cx="15651" cy="2564"/>
          </a:xfrm>
        </p:grpSpPr>
        <p:sp>
          <p:nvSpPr>
            <p:cNvPr id="21" name="矩形 20"/>
            <p:cNvSpPr/>
            <p:nvPr/>
          </p:nvSpPr>
          <p:spPr>
            <a:xfrm>
              <a:off x="1806" y="1701"/>
              <a:ext cx="13955" cy="110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0" y="798"/>
              <a:ext cx="2332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202107" y="3818748"/>
            <a:ext cx="109778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凡事要依靠群众，否则只靠自己，什么事也做不成。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145" y="4725319"/>
            <a:ext cx="11249882" cy="1628140"/>
            <a:chOff x="-60" y="1287"/>
            <a:chExt cx="17475" cy="2564"/>
          </a:xfrm>
        </p:grpSpPr>
        <p:sp>
          <p:nvSpPr>
            <p:cNvPr id="29" name="矩形 28"/>
            <p:cNvSpPr/>
            <p:nvPr/>
          </p:nvSpPr>
          <p:spPr>
            <a:xfrm>
              <a:off x="1771" y="2046"/>
              <a:ext cx="15644" cy="110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60" y="1287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88888" y="5346697"/>
            <a:ext cx="107391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rPr>
              <a:t>经法院审理，违约经营的张某被判赔偿原告经济损失</a:t>
            </a:r>
            <a:r>
              <a:rPr lang="en-US" altLang="zh-CN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rPr>
              <a:t>5</a:t>
            </a: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rPr>
              <a:t>万多余元。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Tī</a:t>
              </a: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</a:t>
              </a:r>
              <a:endPara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000" b="1" i="0" u="none" strike="noStrike" kern="1200" cap="none" spc="0" normalizeH="0" baseline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梯田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Xiǎo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xī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小溪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Xiá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gǔ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峡谷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1374" y="1826024"/>
            <a:ext cx="1881261" cy="942447"/>
            <a:chOff x="12127" y="1589"/>
            <a:chExt cx="357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7" y="1724"/>
              <a:ext cx="3572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Shān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mài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山脉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76126" y="1811419"/>
            <a:ext cx="1567366" cy="942446"/>
            <a:chOff x="12446" y="1589"/>
            <a:chExt cx="297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46" y="1724"/>
              <a:ext cx="2976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瀑布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995" y="2852430"/>
            <a:ext cx="108553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这幅画是祖上传下来的，出自于名家之手。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436745"/>
            <a:ext cx="109778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根据美国某大学研究所发布的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《2013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全球幸福指数报告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》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显示，丹麦成为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</a:rPr>
              <a:t>2013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年世界最幸福的国家。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看图片，熟悉下列名词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79040" y="2022475"/>
            <a:ext cx="3057247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泡沫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洗手时一定要把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泡</a:t>
            </a:r>
            <a:endParaRPr lang="en-US" altLang="zh-CN" sz="28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沫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清洗干净。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9040" y="3705225"/>
            <a:ext cx="3416320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书法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这是一幅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书法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作品。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79040" y="5421630"/>
            <a:ext cx="269817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塔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远处有一座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塔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!!1"/>
          <p:cNvSpPr/>
          <p:nvPr/>
        </p:nvSpPr>
        <p:spPr>
          <a:xfrm>
            <a:off x="5697855" y="1788795"/>
            <a:ext cx="1861820" cy="1397635"/>
          </a:xfrm>
          <a:prstGeom prst="roundRect">
            <a:avLst>
              <a:gd name="adj" fmla="val 5128"/>
            </a:avLst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5697855" y="3475355"/>
            <a:ext cx="1862455" cy="1398270"/>
          </a:xfrm>
          <a:prstGeom prst="roundRect">
            <a:avLst>
              <a:gd name="adj" fmla="val 5128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!!1"/>
          <p:cNvSpPr/>
          <p:nvPr/>
        </p:nvSpPr>
        <p:spPr>
          <a:xfrm>
            <a:off x="5632450" y="5112385"/>
            <a:ext cx="1925955" cy="1446530"/>
          </a:xfrm>
          <a:prstGeom prst="roundRect">
            <a:avLst>
              <a:gd name="adj" fmla="val 5128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54950" y="2044065"/>
            <a:ext cx="3416320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杂技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我喜欢看杂技表演。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54950" y="3672840"/>
            <a:ext cx="4134465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压岁钱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过春节时，大人要给孩子</a:t>
            </a:r>
            <a:endParaRPr lang="en-US" altLang="zh-CN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压岁钱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4950" y="5367655"/>
            <a:ext cx="3416320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亭子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河边有一个小亭子。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15" grpId="0"/>
      <p:bldP spid="17" grpId="0"/>
      <p:bldP spid="2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熟悉下列自然方面的词语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3395" y="3701415"/>
            <a:ext cx="1925320" cy="706755"/>
            <a:chOff x="4428" y="448"/>
            <a:chExt cx="3124" cy="1113"/>
          </a:xfrm>
        </p:grpSpPr>
        <p:sp>
          <p:nvSpPr>
            <p:cNvPr id="22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自然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4" name="左大括号 23"/>
          <p:cNvSpPr/>
          <p:nvPr/>
        </p:nvSpPr>
        <p:spPr>
          <a:xfrm>
            <a:off x="2602109" y="1879075"/>
            <a:ext cx="711200" cy="38061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9078595" y="4280581"/>
            <a:ext cx="1925320" cy="706755"/>
            <a:chOff x="4428" y="448"/>
            <a:chExt cx="3124" cy="1113"/>
          </a:xfrm>
        </p:grpSpPr>
        <p:sp>
          <p:nvSpPr>
            <p:cNvPr id="26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台风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78595" y="3418204"/>
            <a:ext cx="1925320" cy="706755"/>
            <a:chOff x="4428" y="448"/>
            <a:chExt cx="3124" cy="1113"/>
          </a:xfrm>
        </p:grpSpPr>
        <p:sp>
          <p:nvSpPr>
            <p:cNvPr id="29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冰雹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08448" y="4144462"/>
            <a:ext cx="1925320" cy="706755"/>
            <a:chOff x="4428" y="448"/>
            <a:chExt cx="3124" cy="1113"/>
          </a:xfrm>
        </p:grpSpPr>
        <p:sp>
          <p:nvSpPr>
            <p:cNvPr id="32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天然气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96000" y="2780030"/>
            <a:ext cx="1925320" cy="706755"/>
            <a:chOff x="4428" y="448"/>
            <a:chExt cx="3124" cy="1113"/>
          </a:xfrm>
        </p:grpSpPr>
        <p:sp>
          <p:nvSpPr>
            <p:cNvPr id="35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淡水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20257" y="1645285"/>
            <a:ext cx="1925320" cy="709295"/>
            <a:chOff x="13211" y="-3507"/>
            <a:chExt cx="3124" cy="1117"/>
          </a:xfrm>
        </p:grpSpPr>
        <p:sp>
          <p:nvSpPr>
            <p:cNvPr id="38" name="圆角矩形 7"/>
            <p:cNvSpPr/>
            <p:nvPr/>
          </p:nvSpPr>
          <p:spPr>
            <a:xfrm>
              <a:off x="13218" y="-3457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211" y="-3507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太空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05331" y="3344227"/>
            <a:ext cx="1925320" cy="706755"/>
            <a:chOff x="4428" y="448"/>
            <a:chExt cx="3124" cy="1113"/>
          </a:xfrm>
        </p:grpSpPr>
        <p:sp>
          <p:nvSpPr>
            <p:cNvPr id="41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资源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54401" y="5155564"/>
            <a:ext cx="1925320" cy="706755"/>
            <a:chOff x="4428" y="448"/>
            <a:chExt cx="3124" cy="1113"/>
          </a:xfrm>
        </p:grpSpPr>
        <p:sp>
          <p:nvSpPr>
            <p:cNvPr id="44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天气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05331" y="1640840"/>
            <a:ext cx="1925320" cy="706755"/>
            <a:chOff x="4428" y="448"/>
            <a:chExt cx="3124" cy="1113"/>
          </a:xfrm>
        </p:grpSpPr>
        <p:sp>
          <p:nvSpPr>
            <p:cNvPr id="47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宇宙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9" name="箭头: 右 48"/>
          <p:cNvSpPr/>
          <p:nvPr/>
        </p:nvSpPr>
        <p:spPr>
          <a:xfrm>
            <a:off x="5551492" y="1804035"/>
            <a:ext cx="947924" cy="375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大括号 49"/>
          <p:cNvSpPr/>
          <p:nvPr/>
        </p:nvSpPr>
        <p:spPr>
          <a:xfrm>
            <a:off x="5520307" y="3033395"/>
            <a:ext cx="459440" cy="14363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/>
          <p:cNvSpPr/>
          <p:nvPr/>
        </p:nvSpPr>
        <p:spPr>
          <a:xfrm>
            <a:off x="5642610" y="5309663"/>
            <a:ext cx="2551944" cy="375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左大括号 51"/>
          <p:cNvSpPr/>
          <p:nvPr/>
        </p:nvSpPr>
        <p:spPr>
          <a:xfrm>
            <a:off x="8737600" y="4299585"/>
            <a:ext cx="190500" cy="2418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9074916" y="6011545"/>
            <a:ext cx="1962913" cy="706755"/>
            <a:chOff x="4214" y="2275"/>
            <a:chExt cx="3185" cy="1113"/>
          </a:xfrm>
        </p:grpSpPr>
        <p:sp>
          <p:nvSpPr>
            <p:cNvPr id="54" name="圆角矩形 7"/>
            <p:cNvSpPr/>
            <p:nvPr/>
          </p:nvSpPr>
          <p:spPr>
            <a:xfrm>
              <a:off x="4282" y="2304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214" y="2275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气压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074281" y="5164454"/>
            <a:ext cx="1925320" cy="706755"/>
            <a:chOff x="4428" y="448"/>
            <a:chExt cx="3124" cy="1113"/>
          </a:xfrm>
        </p:grpSpPr>
        <p:sp>
          <p:nvSpPr>
            <p:cNvPr id="60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气象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Lesson15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Tī</a:t>
              </a: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</a:t>
              </a:r>
              <a:endParaRPr lang="en-US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000" b="1" i="0" u="none" strike="noStrike" kern="1200" cap="none" spc="0" normalizeH="0" baseline="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梯田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Xiǎo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xī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小溪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889652" y="1841264"/>
            <a:ext cx="2136169" cy="942447"/>
            <a:chOff x="11868" y="1589"/>
            <a:chExt cx="4056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868" y="1806"/>
              <a:ext cx="4056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Xiá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gǔ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峡谷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926092" y="1811419"/>
            <a:ext cx="1611080" cy="942446"/>
            <a:chOff x="12351" y="1589"/>
            <a:chExt cx="3059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51" y="1724"/>
              <a:ext cx="3059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Pù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bù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瀑布</a:t>
              </a:r>
              <a:endParaRPr lang="zh-CN" altLang="en-US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7.xml><?xml version="1.0" encoding="utf-8"?>
<p:tagLst xmlns:p="http://schemas.openxmlformats.org/presentationml/2006/main">
  <p:tag name="KSO_WM_SPECIAL_SOURCE" val="bdnull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KSO_WM_UNIT_TABLE_BEAUTIFY" val="smartTable{a3504bfe-9be4-4cbb-8cd9-10c76e4b185a}"/>
</p:tagLst>
</file>

<file path=ppt/tags/tag3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3.xml><?xml version="1.0" encoding="utf-8"?>
<p:tagLst xmlns:p="http://schemas.openxmlformats.org/presentationml/2006/main">
  <p:tag name="KSO_WM_SPECIAL_SOURCE" val="bdnull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TABLE_BEAUTIFY" val="smartTable{a3504bfe-9be4-4cbb-8cd9-10c76e4b185a}"/>
</p:tagLst>
</file>

<file path=ppt/tags/tag43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2.xml><?xml version="1.0" encoding="utf-8"?>
<p:tagLst xmlns:p="http://schemas.openxmlformats.org/presentationml/2006/main">
  <p:tag name="KSO_WM_UNIT_TABLE_BEAUTIFY" val="smartTable{a3504bfe-9be4-4cbb-8cd9-10c76e4b185a}"/>
</p:tagLst>
</file>

<file path=ppt/tags/tag4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5.xml><?xml version="1.0" encoding="utf-8"?>
<p:tagLst xmlns:p="http://schemas.openxmlformats.org/presentationml/2006/main">
  <p:tag name="KSO_WM_SPECIAL_SOURCE" val="bdnull"/>
</p:tagLst>
</file>

<file path=ppt/tags/tag43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7.xml><?xml version="1.0" encoding="utf-8"?>
<p:tagLst xmlns:p="http://schemas.openxmlformats.org/presentationml/2006/main">
  <p:tag name="KSO_WM_SPECIAL_SOURCE" val="bdnull"/>
</p:tagLst>
</file>

<file path=ppt/tags/tag43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9.xml><?xml version="1.0" encoding="utf-8"?>
<p:tagLst xmlns:p="http://schemas.openxmlformats.org/presentationml/2006/main">
  <p:tag name="KSO_WM_SPECIAL_SOURCE" val="bdnull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TABLE_BEAUTIFY" val="smartTable{d79ced12-b5b2-4144-b7b3-3ef6fcb59e6e}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UNIT_TABLE_BEAUTIFY" val="smartTable{d79ced12-b5b2-4144-b7b3-3ef6fcb59e6e}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10492</Words>
  <Application>WPS Presentation</Application>
  <PresentationFormat>宽屏</PresentationFormat>
  <Paragraphs>1376</Paragraphs>
  <Slides>83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10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Times New Roman</vt:lpstr>
      <vt:lpstr>方正喵呜体</vt:lpstr>
      <vt:lpstr>Helvetica Light</vt:lpstr>
      <vt:lpstr>KaiTi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1730</cp:revision>
  <dcterms:created xsi:type="dcterms:W3CDTF">2019-06-19T02:08:00Z</dcterms:created>
  <dcterms:modified xsi:type="dcterms:W3CDTF">2022-11-02T16:05:38Z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